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wmf" ContentType="image/x-wmf"/>
  <Override PartName="/ppt/notesSlides/notesSlide18.xml" ContentType="application/vnd.openxmlformats-officedocument.presentationml.notesSlide+xml"/>
  <Default Extension="xls" ContentType="application/vnd.ms-exce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diagrams/quickStyle1.xml" ContentType="application/vnd.openxmlformats-officedocument.drawingml.diagramStyle+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70" r:id="rId2"/>
    <p:sldMasterId id="2147483885" r:id="rId3"/>
    <p:sldMasterId id="2147483897" r:id="rId4"/>
    <p:sldMasterId id="2147483911" r:id="rId5"/>
  </p:sldMasterIdLst>
  <p:notesMasterIdLst>
    <p:notesMasterId r:id="rId45"/>
  </p:notesMasterIdLst>
  <p:handoutMasterIdLst>
    <p:handoutMasterId r:id="rId46"/>
  </p:handoutMasterIdLst>
  <p:sldIdLst>
    <p:sldId id="374" r:id="rId6"/>
    <p:sldId id="390" r:id="rId7"/>
    <p:sldId id="375" r:id="rId8"/>
    <p:sldId id="376" r:id="rId9"/>
    <p:sldId id="377" r:id="rId10"/>
    <p:sldId id="388" r:id="rId11"/>
    <p:sldId id="378" r:id="rId12"/>
    <p:sldId id="379" r:id="rId13"/>
    <p:sldId id="389" r:id="rId14"/>
    <p:sldId id="380" r:id="rId15"/>
    <p:sldId id="381" r:id="rId16"/>
    <p:sldId id="386" r:id="rId17"/>
    <p:sldId id="383" r:id="rId18"/>
    <p:sldId id="384" r:id="rId19"/>
    <p:sldId id="382" r:id="rId20"/>
    <p:sldId id="391" r:id="rId21"/>
    <p:sldId id="406" r:id="rId22"/>
    <p:sldId id="427" r:id="rId23"/>
    <p:sldId id="407" r:id="rId24"/>
    <p:sldId id="408" r:id="rId25"/>
    <p:sldId id="410" r:id="rId26"/>
    <p:sldId id="426" r:id="rId27"/>
    <p:sldId id="416" r:id="rId28"/>
    <p:sldId id="419" r:id="rId29"/>
    <p:sldId id="420" r:id="rId30"/>
    <p:sldId id="421" r:id="rId31"/>
    <p:sldId id="412" r:id="rId32"/>
    <p:sldId id="422" r:id="rId33"/>
    <p:sldId id="423" r:id="rId34"/>
    <p:sldId id="424" r:id="rId35"/>
    <p:sldId id="425" r:id="rId36"/>
    <p:sldId id="418" r:id="rId37"/>
    <p:sldId id="387" r:id="rId38"/>
    <p:sldId id="414" r:id="rId39"/>
    <p:sldId id="415" r:id="rId40"/>
    <p:sldId id="411" r:id="rId41"/>
    <p:sldId id="413" r:id="rId42"/>
    <p:sldId id="417" r:id="rId43"/>
    <p:sldId id="409" r:id="rId44"/>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FF66"/>
    <a:srgbClr val="FF0000"/>
    <a:srgbClr val="CCECFF"/>
    <a:srgbClr val="FFFFCC"/>
    <a:srgbClr val="EAEAEA"/>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34" autoAdjust="0"/>
    <p:restoredTop sz="61223" autoAdjust="0"/>
  </p:normalViewPr>
  <p:slideViewPr>
    <p:cSldViewPr snapToGrid="0">
      <p:cViewPr varScale="1">
        <p:scale>
          <a:sx n="110" d="100"/>
          <a:sy n="110" d="100"/>
        </p:scale>
        <p:origin x="-282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00"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D6A11A93-C782-4CB6-BACD-A3F706F6B62A}" type="presOf" srcId="{80187C9A-FEFD-434B-8FAC-5F0A0D851023}" destId="{8CB75068-601B-7B46-AE0F-1D9DC79E16E0}" srcOrd="0" destOrd="0" presId="urn:microsoft.com/office/officeart/2005/8/layout/pyramid4"/>
    <dgm:cxn modelId="{AF6E228D-32B4-4F78-8A4C-C74E6DDFBF5A}" type="presOf" srcId="{AA2FB89F-C470-B44E-AC59-C9FA0E2D15F2}" destId="{106543B8-F3ED-2744-81A5-AD42C44AB69E}" srcOrd="0" destOrd="0" presId="urn:microsoft.com/office/officeart/2005/8/layout/pyramid4"/>
    <dgm:cxn modelId="{BE47A653-6933-4708-88A4-4E07DB86C590}" type="presOf" srcId="{A2133739-58CC-5D45-88D0-0B85518225FD}" destId="{D89831E2-8F66-044A-8A21-10BA8F9799CB}" srcOrd="0" destOrd="0" presId="urn:microsoft.com/office/officeart/2005/8/layout/pyramid4"/>
    <dgm:cxn modelId="{F0115589-D4E0-42B5-9AEB-2600A18AEF17}"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82A14775-3C66-4AD2-96F9-666308CE3344}" type="presOf" srcId="{9EAE6792-C656-3F46-9BE5-78EA6FA6DB4C}" destId="{BAD5D478-11BA-D045-A5CB-CADEDE07340F}" srcOrd="0" destOrd="0" presId="urn:microsoft.com/office/officeart/2005/8/layout/pyramid4"/>
    <dgm:cxn modelId="{2D40129D-CB6B-49D9-99BF-692C4846B7EC}" type="presParOf" srcId="{8E50B0F8-BD19-1343-8DD1-7758ED02554B}" destId="{8CB75068-601B-7B46-AE0F-1D9DC79E16E0}" srcOrd="0" destOrd="0" presId="urn:microsoft.com/office/officeart/2005/8/layout/pyramid4"/>
    <dgm:cxn modelId="{E37D8454-C94C-4DEC-BFBD-93E968932C69}" type="presParOf" srcId="{8E50B0F8-BD19-1343-8DD1-7758ED02554B}" destId="{D89831E2-8F66-044A-8A21-10BA8F9799CB}" srcOrd="1" destOrd="0" presId="urn:microsoft.com/office/officeart/2005/8/layout/pyramid4"/>
    <dgm:cxn modelId="{DF2B6C46-9558-4DB6-96DA-EB5505EE46F5}" type="presParOf" srcId="{8E50B0F8-BD19-1343-8DD1-7758ED02554B}" destId="{BAD5D478-11BA-D045-A5CB-CADEDE07340F}" srcOrd="2" destOrd="0" presId="urn:microsoft.com/office/officeart/2005/8/layout/pyramid4"/>
    <dgm:cxn modelId="{F63874BF-E260-4F5D-8E00-4EFE2D1FBE7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a:prstGeom prst="triangle">
          <a:avLst/>
        </a:prstGeom>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a:prstGeom prst="triangle">
          <a:avLst/>
        </a:prstGeom>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a:prstGeom prst="triangle">
          <a:avLst/>
        </a:prstGeom>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a:prstGeom prst="triangle">
          <a:avLst/>
        </a:prstGeom>
      </dgm:spPr>
      <dgm:t>
        <a:bodyPr/>
        <a:lstStyle/>
        <a:p>
          <a:endParaRPr lang="en-US"/>
        </a:p>
      </dgm:t>
    </dgm:pt>
  </dgm:ptLst>
  <dgm:cxnLst>
    <dgm:cxn modelId="{47E5BBB4-C8F0-4093-928B-D9A72ED824BA}" type="presOf" srcId="{80187C9A-FEFD-434B-8FAC-5F0A0D851023}" destId="{8CB75068-601B-7B46-AE0F-1D9DC79E16E0}"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599FB7B6-D6DA-40F3-A618-D1EC4A62E39F}" type="presOf" srcId="{A2133739-58CC-5D45-88D0-0B85518225FD}" destId="{D89831E2-8F66-044A-8A21-10BA8F9799CB}"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C4FD1682-27AB-4247-B09C-312A1CC6F83D}" type="presOf" srcId="{678488E9-F429-764A-BCB8-15B61500D7A9}" destId="{8E50B0F8-BD19-1343-8DD1-7758ED02554B}" srcOrd="0" destOrd="0" presId="urn:microsoft.com/office/officeart/2005/8/layout/pyramid4"/>
    <dgm:cxn modelId="{CE78EE8B-247B-4F54-8905-B549236E060D}" type="presOf" srcId="{9EAE6792-C656-3F46-9BE5-78EA6FA6DB4C}" destId="{BAD5D478-11BA-D045-A5CB-CADEDE07340F}"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0B254F4A-41F0-4E82-8FC7-6EBC4FB68547}"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4B1F99E3-DF54-4429-B836-44BDD0506E1B}" type="presParOf" srcId="{8E50B0F8-BD19-1343-8DD1-7758ED02554B}" destId="{8CB75068-601B-7B46-AE0F-1D9DC79E16E0}" srcOrd="0" destOrd="0" presId="urn:microsoft.com/office/officeart/2005/8/layout/pyramid4"/>
    <dgm:cxn modelId="{66F381AB-9A0B-486C-AAD2-2286CF1666C7}" type="presParOf" srcId="{8E50B0F8-BD19-1343-8DD1-7758ED02554B}" destId="{D89831E2-8F66-044A-8A21-10BA8F9799CB}" srcOrd="1" destOrd="0" presId="urn:microsoft.com/office/officeart/2005/8/layout/pyramid4"/>
    <dgm:cxn modelId="{8E246BAE-E384-4367-B455-04F28CBF6AD2}" type="presParOf" srcId="{8E50B0F8-BD19-1343-8DD1-7758ED02554B}" destId="{BAD5D478-11BA-D045-A5CB-CADEDE07340F}" srcOrd="2" destOrd="0" presId="urn:microsoft.com/office/officeart/2005/8/layout/pyramid4"/>
    <dgm:cxn modelId="{ADF52286-791C-4E2B-B5F4-BC4A72556405}"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796389" y="1693069"/>
        <a:ext cx="2755486" cy="169306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346869" y="0"/>
          <a:ext cx="2071462" cy="127277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46869" y="0"/>
        <a:ext cx="2071462" cy="1272779"/>
      </dsp:txXfrm>
    </dsp:sp>
    <dsp:sp modelId="{D89831E2-8F66-044A-8A21-10BA8F9799CB}">
      <dsp:nvSpPr>
        <dsp:cNvPr id="0" name=""/>
        <dsp:cNvSpPr/>
      </dsp:nvSpPr>
      <dsp:spPr>
        <a:xfrm>
          <a:off x="343091" y="1272779"/>
          <a:ext cx="2045904"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3091" y="1272779"/>
        <a:ext cx="2045904" cy="1272779"/>
      </dsp:txXfrm>
    </dsp:sp>
    <dsp:sp modelId="{BAD5D478-11BA-D045-A5CB-CADEDE07340F}">
      <dsp:nvSpPr>
        <dsp:cNvPr id="0" name=""/>
        <dsp:cNvSpPr/>
      </dsp:nvSpPr>
      <dsp:spPr>
        <a:xfrm rot="10800000">
          <a:off x="1346869" y="1272779"/>
          <a:ext cx="2071462" cy="127277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346869" y="1272779"/>
        <a:ext cx="2071462" cy="1272779"/>
      </dsp:txXfrm>
    </dsp:sp>
    <dsp:sp modelId="{106543B8-F3ED-2744-81A5-AD42C44AB69E}">
      <dsp:nvSpPr>
        <dsp:cNvPr id="0" name=""/>
        <dsp:cNvSpPr/>
      </dsp:nvSpPr>
      <dsp:spPr>
        <a:xfrm>
          <a:off x="2388996" y="1272779"/>
          <a:ext cx="2071462"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388996" y="1272779"/>
        <a:ext cx="2071462" cy="127277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a:t>
            </a:r>
            <a:r>
              <a:rPr lang="en-US" dirty="0" smtClean="0"/>
              <a:t>5: </a:t>
            </a:r>
            <a:r>
              <a:rPr lang="en-US" dirty="0"/>
              <a:t>Capacity </a:t>
            </a:r>
            <a:r>
              <a:rPr lang="en-US" dirty="0" smtClean="0"/>
              <a:t> Timing and Location/Global Networks</a:t>
            </a:r>
            <a:endParaRPr lang="en-US" dirty="0"/>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A4660200-B87C-4199-B146-98BF55077D37}" type="datetime1">
              <a:rPr lang="en-US"/>
              <a:pPr>
                <a:defRPr/>
              </a:pPr>
              <a:t>2/3/2011</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8E6183B-8F97-4861-AE79-8F2ACB913E31}"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travel.howstuffworks.com/airplane.htm"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travel.howstuffworks.com/framed.htm?parent=cargolifter.htm&amp;url=http://www.cargolifter.com?x-tempest-op=generic&amp;ParentCategory=Corporate+Center&amp;CategoryId=92&amp;pagetype=CategoryContent" TargetMode="External"/><Relationship Id="rId5" Type="http://schemas.openxmlformats.org/officeDocument/2006/relationships/hyperlink" Target="http://travel.howstuffworks.com/framed.htm?parent=cargolifter.htm&amp;url=http://www.fujifilm.com/" TargetMode="External"/><Relationship Id="rId4" Type="http://schemas.openxmlformats.org/officeDocument/2006/relationships/hyperlink" Target="http://travel.howstuffworks.com/framed.htm?parent=cargolifter.htm&amp;url=http://www.goodyear.com/us/blimp/fleet.html"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1</a:t>
            </a:fld>
            <a:endParaRPr lang="en-US" sz="120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dirty="0" smtClean="0"/>
              <a:t>Today we will have a lecture on timing and location…</a:t>
            </a:r>
          </a:p>
          <a:p>
            <a:endParaRPr lang="en-US" dirty="0" smtClean="0"/>
          </a:p>
          <a:p>
            <a:pPr lvl="0"/>
            <a:r>
              <a:rPr lang="en-US" sz="1000" kern="1200" dirty="0" smtClean="0">
                <a:solidFill>
                  <a:schemeClr val="tx1"/>
                </a:solidFill>
                <a:latin typeface="Times New Roman" pitchFamily="18" charset="0"/>
                <a:ea typeface="+mn-ea"/>
                <a:cs typeface="+mn-cs"/>
              </a:rPr>
              <a:t>Intended take-</a:t>
            </a:r>
            <a:r>
              <a:rPr lang="en-US" sz="1000" kern="1200" dirty="0" err="1" smtClean="0">
                <a:solidFill>
                  <a:schemeClr val="tx1"/>
                </a:solidFill>
                <a:latin typeface="Times New Roman" pitchFamily="18" charset="0"/>
                <a:ea typeface="+mn-ea"/>
                <a:cs typeface="+mn-cs"/>
              </a:rPr>
              <a:t>aways</a:t>
            </a:r>
            <a:r>
              <a:rPr lang="en-US" sz="1000" kern="1200" dirty="0" smtClean="0">
                <a:solidFill>
                  <a:schemeClr val="tx1"/>
                </a:solidFill>
                <a:latin typeface="Times New Roman" pitchFamily="18" charset="0"/>
                <a:ea typeface="+mn-ea"/>
                <a:cs typeface="+mn-cs"/>
              </a:rPr>
              <a:t>:</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Timing optimization models (the basic deterministic model using </a:t>
            </a:r>
            <a:r>
              <a:rPr lang="en-US" sz="1000" kern="1200" dirty="0" err="1" smtClean="0">
                <a:solidFill>
                  <a:schemeClr val="tx1"/>
                </a:solidFill>
                <a:latin typeface="Times New Roman" pitchFamily="18" charset="0"/>
                <a:ea typeface="+mn-ea"/>
                <a:cs typeface="+mn-cs"/>
              </a:rPr>
              <a:t>iPhone</a:t>
            </a:r>
            <a:r>
              <a:rPr lang="en-US" sz="1000" kern="1200" dirty="0" smtClean="0">
                <a:solidFill>
                  <a:schemeClr val="tx1"/>
                </a:solidFill>
                <a:latin typeface="Times New Roman" pitchFamily="18" charset="0"/>
                <a:ea typeface="+mn-ea"/>
                <a:cs typeface="+mn-cs"/>
              </a:rPr>
              <a:t>, strategic timing with real options using Acer example)</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Key drivers of timing</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Approaches to location analysis</a:t>
            </a:r>
          </a:p>
          <a:p>
            <a:endParaRPr lang="en-US" dirty="0" smtClean="0"/>
          </a:p>
          <a:p>
            <a:endParaRPr lang="en-US" dirty="0" smtClean="0"/>
          </a:p>
          <a:p>
            <a:r>
              <a:rPr lang="en-US" dirty="0" smtClean="0"/>
              <a:t>2007 Oct8 time plan (for 1.5hr day class):</a:t>
            </a:r>
          </a:p>
          <a:p>
            <a:r>
              <a:rPr lang="en-US" dirty="0" smtClean="0"/>
              <a:t> 0:00-0:35: capacity timing slides</a:t>
            </a:r>
          </a:p>
          <a:p>
            <a:r>
              <a:rPr lang="en-US" dirty="0" smtClean="0"/>
              <a:t> 0:35-1:30: capacity location</a:t>
            </a:r>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6803" name="Rectangle 3"/>
          <p:cNvSpPr>
            <a:spLocks noGrp="1" noChangeArrowheads="1"/>
          </p:cNvSpPr>
          <p:nvPr>
            <p:ph type="dt" sz="quarter" idx="1"/>
          </p:nvPr>
        </p:nvSpPr>
        <p:spPr>
          <a:noFill/>
        </p:spPr>
        <p:txBody>
          <a:bodyPr/>
          <a:lstStyle/>
          <a:p>
            <a:pPr defTabSz="976313"/>
            <a:fld id="{EA3383C6-C122-4B0E-842F-D374BD99E6CC}" type="datetime1">
              <a:rPr lang="en-US" sz="1200" smtClean="0">
                <a:solidFill>
                  <a:srgbClr val="000000"/>
                </a:solidFill>
                <a:latin typeface="Arial" pitchFamily="34" charset="0"/>
              </a:rPr>
              <a:pPr defTabSz="976313"/>
              <a:t>2/3/2011</a:t>
            </a:fld>
            <a:endParaRPr lang="en-US" sz="1200" smtClean="0">
              <a:solidFill>
                <a:srgbClr val="000000"/>
              </a:solidFill>
              <a:latin typeface="Arial" pitchFamily="34" charset="0"/>
            </a:endParaRPr>
          </a:p>
        </p:txBody>
      </p:sp>
      <p:sp>
        <p:nvSpPr>
          <p:cNvPr id="7680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6805" name="Rectangle 7"/>
          <p:cNvSpPr>
            <a:spLocks noGrp="1" noChangeArrowheads="1"/>
          </p:cNvSpPr>
          <p:nvPr>
            <p:ph type="sldNum" sz="quarter" idx="5"/>
          </p:nvPr>
        </p:nvSpPr>
        <p:spPr>
          <a:noFill/>
        </p:spPr>
        <p:txBody>
          <a:bodyPr/>
          <a:lstStyle/>
          <a:p>
            <a:pPr defTabSz="976313"/>
            <a:fld id="{5AB5C1DA-14E2-45AF-943D-FB7BAF5B64D7}" type="slidenum">
              <a:rPr lang="en-US" sz="1200" smtClean="0">
                <a:solidFill>
                  <a:srgbClr val="000000"/>
                </a:solidFill>
                <a:latin typeface="Arial" pitchFamily="34" charset="0"/>
              </a:rPr>
              <a:pPr defTabSz="976313"/>
              <a:t>10</a:t>
            </a:fld>
            <a:endParaRPr lang="en-US" sz="1200" smtClean="0">
              <a:solidFill>
                <a:srgbClr val="000000"/>
              </a:solidFill>
              <a:latin typeface="Arial" pitchFamily="34" charset="0"/>
            </a:endParaRPr>
          </a:p>
        </p:txBody>
      </p:sp>
      <p:sp>
        <p:nvSpPr>
          <p:cNvPr id="768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6807" name="Rectangle 3"/>
          <p:cNvSpPr>
            <a:spLocks noGrp="1" noChangeArrowheads="1"/>
          </p:cNvSpPr>
          <p:nvPr>
            <p:ph type="body" idx="1"/>
          </p:nvPr>
        </p:nvSpPr>
        <p:spPr>
          <a:noFill/>
          <a:ln/>
        </p:spPr>
        <p:txBody>
          <a:bodyPr/>
          <a:lstStyle/>
          <a:p>
            <a:r>
              <a:rPr lang="en-US" i="1" smtClean="0"/>
              <a:t>Information updating can lead to changes in timing and sizing.  This is just an example of an abandonment option, which is one example of real options to model, value, and study strategic capacity timing.  Go next slide.</a:t>
            </a:r>
          </a:p>
          <a:p>
            <a:endParaRPr lang="en-US" smtClean="0"/>
          </a:p>
          <a:p>
            <a:r>
              <a:rPr lang="en-US" smtClean="0"/>
              <a:t>http://www.prnewswire.com/cgi-bin/micro_stories.pl?ACCT=916306&amp;TICK=LLY&amp;STORY=/www/story/01-11-2007/0004504420&amp;EDATE=Jan+11,+2007</a:t>
            </a:r>
          </a:p>
          <a:p>
            <a:endParaRPr lang="en-US" smtClean="0"/>
          </a:p>
          <a:p>
            <a:endParaRPr lang="en-US" smtClean="0"/>
          </a:p>
          <a:p>
            <a:r>
              <a:rPr lang="en-US" smtClean="0"/>
              <a:t>Friday, January 12, 2007 from: http://seattlepi.nwsource.com/business/299429_lillyshift12.html</a:t>
            </a:r>
            <a:endParaRPr lang="en-US" b="1" smtClean="0"/>
          </a:p>
          <a:p>
            <a:r>
              <a:rPr lang="en-US" b="1" smtClean="0"/>
              <a:t>Eli Lilly halts construction of insulin plant in Virginia</a:t>
            </a:r>
            <a:endParaRPr lang="en-US" smtClean="0"/>
          </a:p>
          <a:p>
            <a:r>
              <a:rPr lang="en-US" smtClean="0"/>
              <a:t>By CAROL DRUGA; THE ASSOCIATED PRESS</a:t>
            </a:r>
          </a:p>
          <a:p>
            <a:r>
              <a:rPr lang="en-US" smtClean="0"/>
              <a:t>INDIANAPOLIS -- Eli Lilly and Co. said Thursday it will halt construction of an insulin plant in Virginia as part of a shift in the drug maker's focus toward biotech products.</a:t>
            </a:r>
          </a:p>
          <a:p>
            <a:r>
              <a:rPr lang="en-US" smtClean="0"/>
              <a:t>The Indianapolis company said it will stop building the center in Prince William County, Va., because production can be handled by existing plants and a center being built in Italy. All 120 employees in Prince William will be given a chance to transfer or will receive severance packages.</a:t>
            </a:r>
          </a:p>
          <a:p>
            <a:r>
              <a:rPr lang="en-US" smtClean="0"/>
              <a:t>The company also will offer exit packages to 250 of the 1,000 employees at its plant in Lafayette, Ind.</a:t>
            </a:r>
          </a:p>
          <a:p>
            <a:r>
              <a:rPr lang="en-US" smtClean="0"/>
              <a:t>"Our commitment to insulin and to diabetes is unchanged and shouldn't be misinterpreted because of this," said Lilly spokesman Phil Belt. "</a:t>
            </a:r>
            <a:r>
              <a:rPr lang="en-US" smtClean="0">
                <a:solidFill>
                  <a:schemeClr val="accent2"/>
                </a:solidFill>
              </a:rPr>
              <a:t>The best way to describe it is a reallocation of resources</a:t>
            </a:r>
            <a:r>
              <a:rPr lang="en-US" smtClean="0"/>
              <a:t>."</a:t>
            </a:r>
          </a:p>
          <a:p>
            <a:r>
              <a:rPr lang="en-US" smtClean="0"/>
              <a:t>Belt said </a:t>
            </a:r>
            <a:r>
              <a:rPr lang="en-US" smtClean="0">
                <a:solidFill>
                  <a:schemeClr val="accent2"/>
                </a:solidFill>
              </a:rPr>
              <a:t>added capacity and improvements in other plants, including ones in Italy, Indiana and Puerto Rico, plus long-term expectations for insulin demand, prompted the decision to abandon the Virginia site.</a:t>
            </a:r>
          </a:p>
          <a:p>
            <a:r>
              <a:rPr lang="en-US" smtClean="0"/>
              <a:t>Lilly introduced the first commercially available insulin in 1923, and its diabetes portfolio accounts for one-fifth of the company's revenue. Analysts have predicted that figure could more than double in the next four years.</a:t>
            </a:r>
          </a:p>
          <a:p>
            <a:r>
              <a:rPr lang="en-US" smtClean="0"/>
              <a:t>Sales of Lilly diabetes products rose 9 percent to $712.4 million in the third quarter of 2006. The company will announce fourth-quarter earnings Jan. 31.</a:t>
            </a:r>
          </a:p>
          <a:p>
            <a:r>
              <a:rPr lang="en-US" smtClean="0"/>
              <a:t>Scott Canute, Lilly's president of manufacturing operations, said the company expects worldwide demand for its insulin products to grow, but not at levels projected when plans for the Prince William site were made in 2003.</a:t>
            </a:r>
          </a:p>
          <a:p>
            <a:r>
              <a:rPr lang="en-US" smtClean="0"/>
              <a:t>Lilly plans significant investments in its facilities in Kinsale, Ireland, and in Indianapolis to meet production needs for the launch of one biotech product per year beginning in 2010. Biotech drugs, which include insulin, and biotech drug candidates make up about 30 percent of the company's portfolio. The expansions are part of a $1.5 billion investment in biotech at Lilly.</a:t>
            </a:r>
          </a:p>
          <a:p>
            <a:r>
              <a:rPr lang="en-US" smtClean="0"/>
              <a:t>The buyouts at Tippecanoe Labs in Lafayette will be voluntary, Belt said. Up to 250 people will be offered the exit plans, but no one will be forced to leave if fewer than 250 accept, he said.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Distinguish between the two types of timing and their key drivers.</a:t>
            </a:r>
          </a:p>
          <a:p>
            <a:endParaRPr lang="en-US" smtClean="0"/>
          </a:p>
          <a:p>
            <a:r>
              <a:rPr lang="en-US" smtClean="0"/>
              <a:t>- can discuss Mini-Case 4, which is an example of how the simple timing model can be used to time capacity storage additions.</a:t>
            </a:r>
          </a:p>
          <a:p>
            <a:r>
              <a:rPr lang="en-US" smtClean="0"/>
              <a:t>- real options: you have seen in decision trees.  Example in Chapter 4 shows how this can be used directly to value timing.  We’ll come back to real options in the context of flexibility later.</a:t>
            </a:r>
          </a:p>
          <a:p>
            <a:endParaRPr lang="en-US" smtClean="0"/>
          </a:p>
          <a:p>
            <a:endParaRPr lang="en-US" smtClean="0"/>
          </a:p>
        </p:txBody>
      </p:sp>
      <p:sp>
        <p:nvSpPr>
          <p:cNvPr id="77828" name="Header Placeholder 3"/>
          <p:cNvSpPr>
            <a:spLocks noGrp="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7829" name="Date Placeholder 4"/>
          <p:cNvSpPr>
            <a:spLocks noGrp="1"/>
          </p:cNvSpPr>
          <p:nvPr>
            <p:ph type="dt" sz="quarter" idx="1"/>
          </p:nvPr>
        </p:nvSpPr>
        <p:spPr>
          <a:noFill/>
        </p:spPr>
        <p:txBody>
          <a:bodyPr/>
          <a:lstStyle/>
          <a:p>
            <a:pPr defTabSz="976313"/>
            <a:fld id="{CBB10C9B-FA1E-4A10-9B64-2C127F931004}" type="datetime1">
              <a:rPr lang="en-US" sz="1200" smtClean="0">
                <a:solidFill>
                  <a:srgbClr val="000000"/>
                </a:solidFill>
                <a:latin typeface="Arial" pitchFamily="34" charset="0"/>
              </a:rPr>
              <a:pPr defTabSz="976313"/>
              <a:t>2/3/2011</a:t>
            </a:fld>
            <a:endParaRPr lang="en-US" sz="1200" smtClean="0">
              <a:solidFill>
                <a:srgbClr val="000000"/>
              </a:solidFill>
              <a:latin typeface="Arial" pitchFamily="34" charset="0"/>
            </a:endParaRPr>
          </a:p>
        </p:txBody>
      </p:sp>
      <p:sp>
        <p:nvSpPr>
          <p:cNvPr id="77830" name="Footer Placeholder 5"/>
          <p:cNvSpPr>
            <a:spLocks noGrp="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7831" name="Slide Number Placeholder 6"/>
          <p:cNvSpPr>
            <a:spLocks noGrp="1"/>
          </p:cNvSpPr>
          <p:nvPr>
            <p:ph type="sldNum" sz="quarter" idx="5"/>
          </p:nvPr>
        </p:nvSpPr>
        <p:spPr>
          <a:noFill/>
        </p:spPr>
        <p:txBody>
          <a:bodyPr/>
          <a:lstStyle/>
          <a:p>
            <a:pPr defTabSz="976313"/>
            <a:fld id="{2F19FAD1-75DA-4278-B371-7E5D17428698}" type="slidenum">
              <a:rPr lang="en-US" sz="1200" smtClean="0">
                <a:solidFill>
                  <a:srgbClr val="000000"/>
                </a:solidFill>
                <a:latin typeface="Arial" pitchFamily="34" charset="0"/>
              </a:rPr>
              <a:pPr defTabSz="976313"/>
              <a:t>11</a:t>
            </a:fld>
            <a:endParaRPr lang="en-US" sz="1200" smtClean="0">
              <a:solidFill>
                <a:srgbClr val="000000"/>
              </a:solidFill>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p>
        </p:txBody>
      </p:sp>
      <p:sp>
        <p:nvSpPr>
          <p:cNvPr id="78852"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8853" name="Date Placeholder 4"/>
          <p:cNvSpPr>
            <a:spLocks noGrp="1"/>
          </p:cNvSpPr>
          <p:nvPr>
            <p:ph type="dt" sz="quarter" idx="1"/>
          </p:nvPr>
        </p:nvSpPr>
        <p:spPr>
          <a:noFill/>
        </p:spPr>
        <p:txBody>
          <a:bodyPr/>
          <a:lstStyle/>
          <a:p>
            <a:pPr defTabSz="974725"/>
            <a:fld id="{24DA5067-AA8C-459D-976E-E66235160148}" type="datetime1">
              <a:rPr lang="en-US" smtClean="0"/>
              <a:pPr defTabSz="974725"/>
              <a:t>2/3/2011</a:t>
            </a:fld>
            <a:endParaRPr lang="en-US" smtClean="0"/>
          </a:p>
        </p:txBody>
      </p:sp>
      <p:sp>
        <p:nvSpPr>
          <p:cNvPr id="78854" name="Footer Placeholder 5"/>
          <p:cNvSpPr>
            <a:spLocks noGrp="1"/>
          </p:cNvSpPr>
          <p:nvPr>
            <p:ph type="ftr" sz="quarter" idx="4"/>
          </p:nvPr>
        </p:nvSpPr>
        <p:spPr>
          <a:noFill/>
        </p:spPr>
        <p:txBody>
          <a:bodyPr/>
          <a:lstStyle/>
          <a:p>
            <a:pPr defTabSz="974725"/>
            <a:r>
              <a:rPr lang="en-US" smtClean="0"/>
              <a:t>© Van Mieghem</a:t>
            </a:r>
          </a:p>
        </p:txBody>
      </p:sp>
      <p:sp>
        <p:nvSpPr>
          <p:cNvPr id="78855" name="Slide Number Placeholder 6"/>
          <p:cNvSpPr>
            <a:spLocks noGrp="1"/>
          </p:cNvSpPr>
          <p:nvPr>
            <p:ph type="sldNum" sz="quarter" idx="5"/>
          </p:nvPr>
        </p:nvSpPr>
        <p:spPr>
          <a:noFill/>
        </p:spPr>
        <p:txBody>
          <a:bodyPr/>
          <a:lstStyle/>
          <a:p>
            <a:pPr defTabSz="974725"/>
            <a:fld id="{34BF8009-FF68-4C19-B04D-6CAF67AB46C6}" type="slidenum">
              <a:rPr lang="en-US" smtClean="0"/>
              <a:pPr defTabSz="974725"/>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
        <p:nvSpPr>
          <p:cNvPr id="79876"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9877" name="Date Placeholder 4"/>
          <p:cNvSpPr>
            <a:spLocks noGrp="1"/>
          </p:cNvSpPr>
          <p:nvPr>
            <p:ph type="dt" sz="quarter" idx="1"/>
          </p:nvPr>
        </p:nvSpPr>
        <p:spPr>
          <a:noFill/>
        </p:spPr>
        <p:txBody>
          <a:bodyPr/>
          <a:lstStyle/>
          <a:p>
            <a:pPr defTabSz="974725"/>
            <a:fld id="{2F374590-04CD-4129-B1BC-3147ECD355C5}" type="datetime1">
              <a:rPr lang="en-US" smtClean="0"/>
              <a:pPr defTabSz="974725"/>
              <a:t>2/3/2011</a:t>
            </a:fld>
            <a:endParaRPr lang="en-US" smtClean="0"/>
          </a:p>
        </p:txBody>
      </p:sp>
      <p:sp>
        <p:nvSpPr>
          <p:cNvPr id="79878" name="Footer Placeholder 5"/>
          <p:cNvSpPr>
            <a:spLocks noGrp="1"/>
          </p:cNvSpPr>
          <p:nvPr>
            <p:ph type="ftr" sz="quarter" idx="4"/>
          </p:nvPr>
        </p:nvSpPr>
        <p:spPr>
          <a:noFill/>
        </p:spPr>
        <p:txBody>
          <a:bodyPr/>
          <a:lstStyle/>
          <a:p>
            <a:pPr defTabSz="974725"/>
            <a:r>
              <a:rPr lang="en-US" smtClean="0"/>
              <a:t>© Van Mieghem</a:t>
            </a:r>
          </a:p>
        </p:txBody>
      </p:sp>
      <p:sp>
        <p:nvSpPr>
          <p:cNvPr id="79879" name="Slide Number Placeholder 6"/>
          <p:cNvSpPr>
            <a:spLocks noGrp="1"/>
          </p:cNvSpPr>
          <p:nvPr>
            <p:ph type="sldNum" sz="quarter" idx="5"/>
          </p:nvPr>
        </p:nvSpPr>
        <p:spPr>
          <a:noFill/>
        </p:spPr>
        <p:txBody>
          <a:bodyPr/>
          <a:lstStyle/>
          <a:p>
            <a:pPr defTabSz="974725"/>
            <a:fld id="{7D8A38B5-2E3E-41A6-8954-29051C5C0C16}" type="slidenum">
              <a:rPr lang="en-US" smtClean="0"/>
              <a:pPr defTabSz="974725"/>
              <a:t>13</a:t>
            </a:fld>
            <a:endParaRPr lang="en-US" smtClean="0"/>
          </a:p>
        </p:txBody>
      </p:sp>
      <p:pic>
        <p:nvPicPr>
          <p:cNvPr id="79880" name="Picture 2"/>
          <p:cNvPicPr>
            <a:picLocks noChangeAspect="1" noChangeArrowheads="1"/>
          </p:cNvPicPr>
          <p:nvPr/>
        </p:nvPicPr>
        <p:blipFill>
          <a:blip r:embed="rId3"/>
          <a:srcRect/>
          <a:stretch>
            <a:fillRect/>
          </a:stretch>
        </p:blipFill>
        <p:spPr bwMode="auto">
          <a:xfrm>
            <a:off x="1250950" y="5021263"/>
            <a:ext cx="4814888" cy="3259137"/>
          </a:xfrm>
          <a:prstGeom prst="rect">
            <a:avLst/>
          </a:prstGeom>
          <a:noFill/>
          <a:ln w="9525" algn="ctr">
            <a:noFill/>
            <a:prstDash val="dash"/>
            <a:miter lim="800000"/>
            <a:headEnd/>
            <a:tailEnd/>
          </a:ln>
        </p:spPr>
      </p:pic>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low demand:</a:t>
            </a:r>
          </a:p>
          <a:p>
            <a:r>
              <a:rPr lang="en-US" dirty="0" smtClean="0"/>
              <a:t>- 30/yr would</a:t>
            </a:r>
            <a:r>
              <a:rPr lang="en-US" baseline="0" dirty="0" smtClean="0"/>
              <a:t> be $80x30k/</a:t>
            </a:r>
            <a:r>
              <a:rPr lang="en-US" baseline="0" dirty="0" err="1" smtClean="0"/>
              <a:t>yrx</a:t>
            </a:r>
            <a:r>
              <a:rPr lang="en-US" baseline="0" dirty="0" smtClean="0"/>
              <a:t>(1/1.25 + … ) = $4.7M &lt; fixed cost of $8M of </a:t>
            </a:r>
            <a:r>
              <a:rPr lang="en-US" baseline="0" dirty="0" err="1" smtClean="0"/>
              <a:t>CapEx</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2/3/2011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80899" name="Rectangle 3"/>
          <p:cNvSpPr>
            <a:spLocks noGrp="1" noChangeArrowheads="1"/>
          </p:cNvSpPr>
          <p:nvPr>
            <p:ph type="dt" sz="quarter" idx="1"/>
          </p:nvPr>
        </p:nvSpPr>
        <p:spPr>
          <a:noFill/>
        </p:spPr>
        <p:txBody>
          <a:bodyPr/>
          <a:lstStyle/>
          <a:p>
            <a:pPr defTabSz="976313"/>
            <a:fld id="{35FEEB65-E1AA-4182-B196-0200A571C10F}" type="datetime1">
              <a:rPr lang="en-US" sz="1200" smtClean="0">
                <a:solidFill>
                  <a:srgbClr val="000000"/>
                </a:solidFill>
                <a:latin typeface="Arial" pitchFamily="34" charset="0"/>
              </a:rPr>
              <a:pPr defTabSz="976313"/>
              <a:t>2/3/2011</a:t>
            </a:fld>
            <a:endParaRPr lang="en-US" sz="1200" smtClean="0">
              <a:solidFill>
                <a:srgbClr val="000000"/>
              </a:solidFill>
              <a:latin typeface="Arial" pitchFamily="34" charset="0"/>
            </a:endParaRPr>
          </a:p>
        </p:txBody>
      </p:sp>
      <p:sp>
        <p:nvSpPr>
          <p:cNvPr id="8090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80901" name="Rectangle 7"/>
          <p:cNvSpPr>
            <a:spLocks noGrp="1" noChangeArrowheads="1"/>
          </p:cNvSpPr>
          <p:nvPr>
            <p:ph type="sldNum" sz="quarter" idx="5"/>
          </p:nvPr>
        </p:nvSpPr>
        <p:spPr>
          <a:noFill/>
        </p:spPr>
        <p:txBody>
          <a:bodyPr/>
          <a:lstStyle/>
          <a:p>
            <a:pPr defTabSz="976313"/>
            <a:fld id="{C3F1DB87-A884-41B5-83CD-2B3FD88EC3AF}" type="slidenum">
              <a:rPr lang="en-US" sz="1200" smtClean="0">
                <a:solidFill>
                  <a:srgbClr val="000000"/>
                </a:solidFill>
                <a:latin typeface="Arial" pitchFamily="34" charset="0"/>
              </a:rPr>
              <a:pPr defTabSz="976313"/>
              <a:t>15</a:t>
            </a:fld>
            <a:endParaRPr lang="en-US" sz="1200" smtClean="0">
              <a:solidFill>
                <a:srgbClr val="000000"/>
              </a:solidFill>
              <a:latin typeface="Arial" pitchFamily="34" charset="0"/>
            </a:endParaRPr>
          </a:p>
        </p:txBody>
      </p:sp>
      <p:sp>
        <p:nvSpPr>
          <p:cNvPr id="809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80903" name="Rectangle 3"/>
          <p:cNvSpPr>
            <a:spLocks noGrp="1" noChangeArrowheads="1"/>
          </p:cNvSpPr>
          <p:nvPr>
            <p:ph type="body" idx="1"/>
          </p:nvPr>
        </p:nvSpPr>
        <p:spPr>
          <a:noFill/>
          <a:ln/>
        </p:spPr>
        <p:txBody>
          <a:bodyPr/>
          <a:lstStyle/>
          <a:p>
            <a:pPr marL="234950" indent="-234950"/>
            <a:r>
              <a:rPr lang="en-US" dirty="0" smtClean="0"/>
              <a:t>Which frictions to these actions attack?</a:t>
            </a:r>
          </a:p>
          <a:p>
            <a:pPr marL="234950" indent="-234950">
              <a:buFontTx/>
              <a:buAutoNum type="arabicPeriod"/>
            </a:pPr>
            <a:r>
              <a:rPr lang="en-US" dirty="0" smtClean="0"/>
              <a:t>Cut capacity </a:t>
            </a:r>
            <a:r>
              <a:rPr lang="en-US" dirty="0" err="1" smtClean="0"/>
              <a:t>leadtime</a:t>
            </a:r>
            <a:endParaRPr lang="en-US" dirty="0" smtClean="0"/>
          </a:p>
          <a:p>
            <a:pPr marL="234950" indent="-234950">
              <a:buFontTx/>
              <a:buAutoNum type="arabicPeriod"/>
            </a:pPr>
            <a:r>
              <a:rPr lang="en-US" dirty="0" smtClean="0"/>
              <a:t>Reduce lumpiness (and thus also </a:t>
            </a:r>
            <a:r>
              <a:rPr lang="en-US" dirty="0" err="1" smtClean="0"/>
              <a:t>leadtime</a:t>
            </a:r>
            <a:r>
              <a:rPr lang="en-US" dirty="0" smtClean="0"/>
              <a:t>)</a:t>
            </a:r>
          </a:p>
          <a:p>
            <a:pPr marL="234950" indent="-234950">
              <a:buFontTx/>
              <a:buAutoNum type="arabicPeriod"/>
            </a:pPr>
            <a:r>
              <a:rPr lang="en-US" dirty="0" smtClean="0"/>
              <a:t>Reduce irreversibility</a:t>
            </a:r>
          </a:p>
          <a:p>
            <a:pPr marL="234950" indent="-234950">
              <a:buFontTx/>
              <a:buAutoNum type="arabicPeriod"/>
            </a:pPr>
            <a:r>
              <a:rPr lang="en-US" dirty="0" smtClean="0"/>
              <a:t>Reduce uncertainty</a:t>
            </a:r>
          </a:p>
          <a:p>
            <a:pPr marL="234950" indent="-234950"/>
            <a:endParaRPr lang="en-US" dirty="0" smtClean="0"/>
          </a:p>
          <a:p>
            <a:pPr marL="234950" indent="-234950"/>
            <a:r>
              <a:rPr lang="en-US" i="1" dirty="0" smtClean="0"/>
              <a:t>Who’s got experience with any of these actions?</a:t>
            </a:r>
          </a:p>
          <a:p>
            <a:pPr marL="234950" indent="-234950"/>
            <a:endParaRPr lang="en-US" dirty="0" smtClean="0"/>
          </a:p>
          <a:p>
            <a:pPr marL="234950" indent="-234950"/>
            <a:r>
              <a:rPr lang="en-US" dirty="0" smtClean="0"/>
              <a:t>Project mgt: action 1 decrease critical path; action 2 reduces actual activity times, eliminates activities and reduces rework.</a:t>
            </a:r>
          </a:p>
          <a:p>
            <a:pPr marL="234950" indent="-234950"/>
            <a:endParaRPr lang="en-US" dirty="0" smtClean="0"/>
          </a:p>
          <a:p>
            <a:pPr marL="234950" indent="-234950"/>
            <a:r>
              <a:rPr lang="en-US" dirty="0" smtClean="0"/>
              <a:t>Use proven “standardized” designs</a:t>
            </a:r>
          </a:p>
          <a:p>
            <a:pPr marL="234950" indent="-234950">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50" indent="-234950">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50" indent="-234950"/>
            <a:endParaRPr lang="en-US" dirty="0" smtClean="0"/>
          </a:p>
          <a:p>
            <a:pPr marL="234950" indent="-234950"/>
            <a:r>
              <a:rPr lang="en-US" dirty="0" smtClean="0"/>
              <a:t>Modularize: challenge is to create incremental capacity quickly with little premium to larger chunks = minimize impact of </a:t>
            </a:r>
            <a:r>
              <a:rPr lang="en-US" dirty="0" err="1" smtClean="0"/>
              <a:t>EoS</a:t>
            </a:r>
            <a:endParaRPr lang="en-US" dirty="0" smtClean="0"/>
          </a:p>
          <a:p>
            <a:pPr marL="234950" indent="-234950">
              <a:buFont typeface="Arial" pitchFamily="34" charset="0"/>
              <a:buChar char="•"/>
            </a:pPr>
            <a:r>
              <a:rPr lang="en-US" dirty="0" smtClean="0"/>
              <a:t>one approach may be to commit with a vendor to multiple modules with adjustable future deliveries</a:t>
            </a:r>
          </a:p>
          <a:p>
            <a:pPr marL="234950" indent="-234950"/>
            <a:endParaRPr lang="en-US" dirty="0" smtClean="0"/>
          </a:p>
          <a:p>
            <a:pPr marL="234950" indent="-234950"/>
            <a:r>
              <a:rPr lang="en-US" dirty="0" smtClean="0"/>
              <a:t>Key: first two actions focus on time, the other two on flexibility</a:t>
            </a:r>
          </a:p>
          <a:p>
            <a:pPr marL="234950" indent="-234950">
              <a:buFont typeface="Arial" pitchFamily="34" charset="0"/>
              <a:buChar char="•"/>
            </a:pPr>
            <a:r>
              <a:rPr lang="en-US" dirty="0" smtClean="0"/>
              <a:t>They can be used in combination</a:t>
            </a:r>
          </a:p>
          <a:p>
            <a:pPr marL="711200" lvl="1" indent="-236538">
              <a:buFontTx/>
              <a:buChar char="•"/>
            </a:pP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966612" eaLnBrk="1" fontAlgn="auto" hangingPunct="1">
              <a:spcBef>
                <a:spcPts val="0"/>
              </a:spcBef>
              <a:spcAft>
                <a:spcPts val="0"/>
              </a:spcAft>
              <a:defRPr/>
            </a:pPr>
            <a:r>
              <a:rPr lang="en-US" sz="600" dirty="0" smtClean="0"/>
              <a:t>JVM: use as summary: we’ve covered the 4 top ones.  Now let’s move into location decisions to cover supply base/demand base/competition/</a:t>
            </a:r>
            <a:r>
              <a:rPr lang="en-US" sz="600" dirty="0" err="1" smtClean="0"/>
              <a:t>globality</a:t>
            </a:r>
            <a:r>
              <a:rPr lang="en-US" sz="600" baseline="0" dirty="0" smtClean="0"/>
              <a:t> &gt; </a:t>
            </a:r>
            <a:r>
              <a:rPr lang="en-US" sz="600" baseline="0" dirty="0" err="1" smtClean="0"/>
              <a:t>Goldwind</a:t>
            </a:r>
            <a:r>
              <a:rPr lang="en-US" sz="600" baseline="0" dirty="0" smtClean="0"/>
              <a:t>.</a:t>
            </a:r>
            <a:endParaRPr lang="en-US" sz="600" dirty="0" smtClean="0"/>
          </a:p>
          <a:p>
            <a:pPr defTabSz="966612" eaLnBrk="1" fontAlgn="auto" hangingPunct="1">
              <a:spcBef>
                <a:spcPts val="0"/>
              </a:spcBef>
              <a:spcAft>
                <a:spcPts val="0"/>
              </a:spcAft>
              <a:defRPr/>
            </a:pPr>
            <a:r>
              <a:rPr lang="en-US" sz="600" dirty="0" smtClean="0"/>
              <a:t>Slide </a:t>
            </a:r>
            <a:r>
              <a:rPr lang="en-US" sz="600" dirty="0" smtClean="0"/>
              <a:t>is blank for students.</a:t>
            </a:r>
          </a:p>
          <a:p>
            <a:pPr defTabSz="966612" eaLnBrk="1" fontAlgn="auto" hangingPunct="1">
              <a:spcBef>
                <a:spcPts val="0"/>
              </a:spcBef>
              <a:spcAft>
                <a:spcPts val="0"/>
              </a:spcAft>
              <a:defRPr/>
            </a:pPr>
            <a:endParaRPr lang="en-US" sz="600" dirty="0" smtClean="0"/>
          </a:p>
          <a:p>
            <a:pPr defTabSz="966612" eaLnBrk="1" fontAlgn="auto" hangingPunct="1">
              <a:spcBef>
                <a:spcPts val="0"/>
              </a:spcBef>
              <a:spcAft>
                <a:spcPts val="0"/>
              </a:spcAft>
              <a:defRPr/>
            </a:pPr>
            <a:r>
              <a:rPr lang="en-US" sz="600" dirty="0" smtClean="0"/>
              <a:t>Ask students for relevant factors.</a:t>
            </a:r>
          </a:p>
          <a:p>
            <a:pPr marL="241653" indent="-241653" defTabSz="966612" eaLnBrk="1" fontAlgn="auto" hangingPunct="1">
              <a:spcBef>
                <a:spcPts val="0"/>
              </a:spcBef>
              <a:spcAft>
                <a:spcPts val="0"/>
              </a:spcAft>
              <a:buFont typeface="Arial" pitchFamily="34" charset="0"/>
              <a:buChar char="•"/>
              <a:defRPr/>
            </a:pPr>
            <a:r>
              <a:rPr lang="en-US" sz="600" dirty="0" smtClean="0"/>
              <a:t>Demand growth curve</a:t>
            </a:r>
          </a:p>
          <a:p>
            <a:pPr marL="724959" lvl="1" indent="-241653" defTabSz="966612" eaLnBrk="1" fontAlgn="auto" hangingPunct="1">
              <a:spcBef>
                <a:spcPts val="0"/>
              </a:spcBef>
              <a:spcAft>
                <a:spcPts val="0"/>
              </a:spcAft>
              <a:buFont typeface="Arial" pitchFamily="34" charset="0"/>
              <a:buChar char="•"/>
              <a:defRPr/>
            </a:pPr>
            <a:r>
              <a:rPr lang="en-US" sz="600" dirty="0" smtClean="0"/>
              <a:t>2010 WSJ LED article (not assigned). “The market for light-emitting diodes is expected to boom in coming years … The DOE (dept. of energy) predicts that LEDs will make up 70% of the lighting market by 2020, up from less than 1% now.”</a:t>
            </a:r>
          </a:p>
          <a:p>
            <a:pPr marL="241653" indent="-241653" defTabSz="966612" eaLnBrk="1" fontAlgn="auto" hangingPunct="1">
              <a:spcBef>
                <a:spcPts val="0"/>
              </a:spcBef>
              <a:spcAft>
                <a:spcPts val="0"/>
              </a:spcAft>
              <a:buFont typeface="Arial" pitchFamily="34" charset="0"/>
              <a:buChar char="•"/>
              <a:defRPr/>
            </a:pPr>
            <a:r>
              <a:rPr lang="en-US" sz="600" dirty="0" smtClean="0"/>
              <a:t>Scale economies.</a:t>
            </a:r>
          </a:p>
          <a:p>
            <a:pPr marL="724959" lvl="1" indent="-241653">
              <a:buFont typeface="Arial" pitchFamily="34" charset="0"/>
              <a:buChar char="•"/>
              <a:defRPr/>
            </a:pPr>
            <a:r>
              <a:rPr lang="en-US" sz="600" dirty="0" smtClean="0"/>
              <a:t>Production -&gt; Chinese manufacturers, heavily subsidized by their own government and relying on vast economies of scale, have helped send the price of conventional solar panels plunging and grabbed market share far more quickly than anyone anticipated. (Assigned Solyndra article) </a:t>
            </a:r>
          </a:p>
          <a:p>
            <a:pPr marL="724959" lvl="1" indent="-241653" defTabSz="966612" eaLnBrk="1" fontAlgn="auto" hangingPunct="1">
              <a:spcBef>
                <a:spcPts val="0"/>
              </a:spcBef>
              <a:spcAft>
                <a:spcPts val="0"/>
              </a:spcAft>
              <a:buFont typeface="Arial" pitchFamily="34" charset="0"/>
              <a:buChar char="•"/>
              <a:defRPr/>
            </a:pPr>
            <a:r>
              <a:rPr lang="en-US" sz="600" dirty="0" smtClean="0"/>
              <a:t>Capacity -&gt;?</a:t>
            </a:r>
          </a:p>
          <a:p>
            <a:pPr marL="241653" indent="-241653" defTabSz="966612" eaLnBrk="1" fontAlgn="auto" hangingPunct="1">
              <a:spcBef>
                <a:spcPts val="0"/>
              </a:spcBef>
              <a:spcAft>
                <a:spcPts val="0"/>
              </a:spcAft>
              <a:buFont typeface="Arial" pitchFamily="34" charset="0"/>
              <a:buChar char="•"/>
              <a:defRPr/>
            </a:pPr>
            <a:r>
              <a:rPr lang="en-US" sz="600" dirty="0" smtClean="0"/>
              <a:t>Learning curves</a:t>
            </a:r>
          </a:p>
          <a:p>
            <a:pPr marL="724959" lvl="1" indent="-241653" defTabSz="966612" eaLnBrk="1" fontAlgn="auto" hangingPunct="1">
              <a:spcBef>
                <a:spcPts val="0"/>
              </a:spcBef>
              <a:spcAft>
                <a:spcPts val="0"/>
              </a:spcAft>
              <a:buFont typeface="Arial" pitchFamily="34" charset="0"/>
              <a:buChar char="•"/>
              <a:defRPr/>
            </a:pPr>
            <a:r>
              <a:rPr lang="en-US" sz="600" dirty="0" smtClean="0"/>
              <a:t>2007 WSJ article (not assigned) “The semiconductor industry and its suppliers are mounting a long-term campaign to wring productivity improvements from existing factories, without a costly shift to larger wafers and new tools to process them.”</a:t>
            </a:r>
          </a:p>
          <a:p>
            <a:pPr marL="241653" indent="-241653" defTabSz="966612" eaLnBrk="1" fontAlgn="auto" hangingPunct="1">
              <a:spcBef>
                <a:spcPts val="0"/>
              </a:spcBef>
              <a:spcAft>
                <a:spcPts val="0"/>
              </a:spcAft>
              <a:buFont typeface="Arial" pitchFamily="34" charset="0"/>
              <a:buChar char="•"/>
              <a:defRPr/>
            </a:pPr>
            <a:r>
              <a:rPr lang="en-US" sz="600" dirty="0" smtClean="0"/>
              <a:t>Technology roadmaps:</a:t>
            </a:r>
          </a:p>
          <a:p>
            <a:pPr marL="724959" lvl="1" indent="-241653">
              <a:buFont typeface="Arial" pitchFamily="34" charset="0"/>
              <a:buChar char="•"/>
              <a:defRPr/>
            </a:pPr>
            <a:r>
              <a:rPr lang="en-US" sz="600" dirty="0" smtClean="0"/>
              <a:t>“For TI, the factory further marks its shift from selling technology that connects cellphones and toward the larger, more profitable and fractured market for analog chips, which are used to manage power, convert data into digital signals and complete other tasks in nearly every electronic device.” (Assigned TI article) </a:t>
            </a:r>
          </a:p>
          <a:p>
            <a:pPr marL="724959" lvl="1" indent="-241653">
              <a:buFont typeface="Arial" pitchFamily="34" charset="0"/>
              <a:buChar char="•"/>
              <a:defRPr/>
            </a:pPr>
            <a:r>
              <a:rPr lang="en-US" sz="600" dirty="0" smtClean="0"/>
              <a:t>“AQT has modified off-the-shelf machines used to make computer hard drives to create CIGS cells using a proprietary process. The Sunnyvale company, which has raised $15 million from investors, further cut its capital costs by manufacturing only solar cells, which it sells to other companies to package into solar panels.” (Assigned Solyndra article) </a:t>
            </a:r>
          </a:p>
          <a:p>
            <a:pPr marL="241653" indent="-241653" defTabSz="966612" eaLnBrk="1" fontAlgn="auto" hangingPunct="1">
              <a:spcBef>
                <a:spcPts val="0"/>
              </a:spcBef>
              <a:spcAft>
                <a:spcPts val="0"/>
              </a:spcAft>
              <a:buFont typeface="Arial" pitchFamily="34" charset="0"/>
              <a:buChar char="•"/>
              <a:defRPr/>
            </a:pPr>
            <a:r>
              <a:rPr lang="en-US" sz="600" dirty="0" smtClean="0"/>
              <a:t>Customer stickiness:</a:t>
            </a:r>
          </a:p>
          <a:p>
            <a:pPr marL="724959" lvl="1" indent="-241653">
              <a:buFont typeface="Arial" pitchFamily="34" charset="0"/>
              <a:buChar char="•"/>
              <a:defRPr/>
            </a:pPr>
            <a:r>
              <a:rPr lang="en-US" sz="600" dirty="0" smtClean="0"/>
              <a:t>“As part of its corporate sustainability policy, Wal-Mart Stores last month acted to bolster American CIGS companies by signing a deal with a Silicon Valley solar installer, SolarCity, to put 15 megawatts of photovoltaic panels on its big-box stores and requiring that a significant percentage of them come from thin-film companies like MiaSole. Even so, SolarCity's chief executive, Lyndon Rive, acknowledged that his company would also be installing a large number of conventional solar panels for the retail giant -- nearly all of them made in China.” (Assigned Solyndra article) </a:t>
            </a:r>
          </a:p>
          <a:p>
            <a:pPr marL="241653" indent="-241653" defTabSz="966612" eaLnBrk="1" fontAlgn="auto" hangingPunct="1">
              <a:spcBef>
                <a:spcPts val="0"/>
              </a:spcBef>
              <a:spcAft>
                <a:spcPts val="0"/>
              </a:spcAft>
              <a:buFont typeface="Arial" pitchFamily="34" charset="0"/>
              <a:buChar char="•"/>
              <a:defRPr/>
            </a:pPr>
            <a:r>
              <a:rPr lang="en-US" sz="600" dirty="0" smtClean="0"/>
              <a:t>Competitor actions:</a:t>
            </a:r>
          </a:p>
          <a:p>
            <a:pPr marL="724959" lvl="1" indent="-241653">
              <a:buFont typeface="Arial" pitchFamily="34" charset="0"/>
              <a:buChar char="•"/>
              <a:defRPr/>
            </a:pPr>
            <a:r>
              <a:rPr lang="en-US" sz="600" dirty="0" smtClean="0"/>
              <a:t>“But as the companies finally begin mass production -- Solyndra just flipped the switch on a $733 million factory here last month -- they are finding that the economics of the industry have already been transformed, by the Chinese. Chinese manufacturers, heavily subsidized by their own government and relying on vast economies of scale, have helped send the price of conventional solar panels plunging and grabbed market share far more quickly than anyone anticipated. As a result, the California companies, once so confident that they could outmaneuver the competition, are scrambling to retool their strategies and find niches in which they can thrive.” (Assigned Solyndra article) </a:t>
            </a:r>
          </a:p>
          <a:p>
            <a:pPr marL="241653" indent="-241653" defTabSz="966612" eaLnBrk="1" fontAlgn="auto" hangingPunct="1">
              <a:spcBef>
                <a:spcPts val="0"/>
              </a:spcBef>
              <a:spcAft>
                <a:spcPts val="0"/>
              </a:spcAft>
              <a:buFont typeface="Arial" pitchFamily="34" charset="0"/>
              <a:buChar char="•"/>
              <a:defRPr/>
            </a:pPr>
            <a:r>
              <a:rPr lang="en-US" sz="600" dirty="0" smtClean="0"/>
              <a:t>Supply Base</a:t>
            </a:r>
          </a:p>
          <a:p>
            <a:pPr marL="724959" lvl="1" indent="-241653" defTabSz="966612" eaLnBrk="1" fontAlgn="auto" hangingPunct="1">
              <a:spcBef>
                <a:spcPts val="0"/>
              </a:spcBef>
              <a:spcAft>
                <a:spcPts val="0"/>
              </a:spcAft>
              <a:buFont typeface="Arial" pitchFamily="34" charset="0"/>
              <a:buChar char="•"/>
              <a:defRPr/>
            </a:pPr>
            <a:r>
              <a:rPr lang="en-US" sz="600" dirty="0" smtClean="0"/>
              <a:t>Example: See Plambeck paper with solar and wind power discussion. (I’ve printed pages 3-4).</a:t>
            </a:r>
          </a:p>
          <a:p>
            <a:pPr marL="241653" indent="-241653" defTabSz="966612" eaLnBrk="1" fontAlgn="auto" hangingPunct="1">
              <a:spcBef>
                <a:spcPts val="0"/>
              </a:spcBef>
              <a:spcAft>
                <a:spcPts val="0"/>
              </a:spcAft>
              <a:buFont typeface="Arial" pitchFamily="34" charset="0"/>
              <a:buChar char="•"/>
              <a:defRPr/>
            </a:pPr>
            <a:r>
              <a:rPr lang="en-US" sz="600" dirty="0" smtClean="0"/>
              <a:t>Access to capital:</a:t>
            </a:r>
          </a:p>
          <a:p>
            <a:pPr marL="724959" lvl="1" indent="-241653">
              <a:buFont typeface="Arial" pitchFamily="34" charset="0"/>
              <a:buChar char="•"/>
              <a:defRPr/>
            </a:pPr>
            <a:r>
              <a:rPr lang="en-US" sz="600" dirty="0" smtClean="0"/>
              <a:t>“The federal govt provided a $535 million loan guarantee for [Solyndra’s] new solar panel factory know as Fab 2.” “Chinese companies rapidly expanded production …. Supported by tens of billions of dollars in inexpensive credit from the Chinese government as well as other subsidies such as cheap land.” “[VC] investors [are] skittish about backing new capital-intensive start-ups.” (Assigned Solyndra article) </a:t>
            </a:r>
          </a:p>
          <a:p>
            <a:pPr marL="241653" indent="-241653" defTabSz="966612" eaLnBrk="1" fontAlgn="auto" hangingPunct="1">
              <a:spcBef>
                <a:spcPts val="0"/>
              </a:spcBef>
              <a:spcAft>
                <a:spcPts val="0"/>
              </a:spcAft>
              <a:buFont typeface="Arial" pitchFamily="34" charset="0"/>
              <a:buChar char="•"/>
              <a:defRPr/>
            </a:pPr>
            <a:r>
              <a:rPr lang="en-US" sz="600" dirty="0" smtClean="0"/>
              <a:t>Time value of money:</a:t>
            </a:r>
          </a:p>
          <a:p>
            <a:pPr marL="724959" lvl="1" indent="-241653" defTabSz="966612" eaLnBrk="1" fontAlgn="auto" hangingPunct="1">
              <a:spcBef>
                <a:spcPts val="0"/>
              </a:spcBef>
              <a:spcAft>
                <a:spcPts val="0"/>
              </a:spcAft>
              <a:buFont typeface="Arial" pitchFamily="34" charset="0"/>
              <a:buChar char="•"/>
              <a:defRPr/>
            </a:pPr>
            <a:r>
              <a:rPr lang="en-US" sz="600" dirty="0" smtClean="0"/>
              <a:t>Relative to inflation</a:t>
            </a:r>
          </a:p>
          <a:p>
            <a:pPr marL="241653" indent="-241653" defTabSz="966612" eaLnBrk="1" fontAlgn="auto" hangingPunct="1">
              <a:spcBef>
                <a:spcPts val="0"/>
              </a:spcBef>
              <a:spcAft>
                <a:spcPts val="0"/>
              </a:spcAft>
              <a:buFont typeface="Arial" pitchFamily="34" charset="0"/>
              <a:buChar char="•"/>
              <a:defRPr/>
            </a:pPr>
            <a:r>
              <a:rPr lang="en-US" sz="600" dirty="0" smtClean="0"/>
              <a:t>Uncertainty: </a:t>
            </a:r>
          </a:p>
          <a:p>
            <a:pPr marL="724959" lvl="1" indent="-241653">
              <a:buFont typeface="Arial" pitchFamily="34" charset="0"/>
              <a:buChar char="•"/>
              <a:defRPr/>
            </a:pPr>
            <a:r>
              <a:rPr lang="en-US" sz="600" dirty="0" smtClean="0"/>
              <a:t>“The solar market has changed so much it’s almost enough to make you want to cry.” CEO of MiaSole. (Assigned Solyndra article) </a:t>
            </a:r>
          </a:p>
          <a:p>
            <a:pPr defTabSz="966612" eaLnBrk="1" fontAlgn="auto" hangingPunct="1">
              <a:spcBef>
                <a:spcPts val="0"/>
              </a:spcBef>
              <a:spcAft>
                <a:spcPts val="0"/>
              </a:spcAft>
              <a:defRPr/>
            </a:pPr>
            <a:endParaRPr lang="en-US" sz="600" dirty="0" smtClean="0"/>
          </a:p>
          <a:p>
            <a:pPr defTabSz="966612" eaLnBrk="1" fontAlgn="auto" hangingPunct="1">
              <a:spcBef>
                <a:spcPts val="0"/>
              </a:spcBef>
              <a:spcAft>
                <a:spcPts val="0"/>
              </a:spcAft>
              <a:defRPr/>
            </a:pPr>
            <a:r>
              <a:rPr lang="en-US" sz="600" b="1" dirty="0" smtClean="0"/>
              <a:t>We will focus on scale economies, demand growth curve, time value of money. Will come back to uncertainty later. Beware, no one model can incorporate everything and deliver an answer that won’t be adjusted by senior management.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17</a:t>
            </a:fld>
            <a:endParaRPr lang="en-US" sz="120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dirty="0" smtClean="0"/>
              <a:t>Let us now focus on location decisions.</a:t>
            </a:r>
          </a:p>
          <a:p>
            <a:endParaRPr lang="en-US" dirty="0" smtClean="0"/>
          </a:p>
          <a:p>
            <a:r>
              <a:rPr lang="en-US" dirty="0" smtClean="0"/>
              <a:t>This is directly relevant to the process of globalization—so to put things in perspective, consider the typical drivers in globalization.  We’ll see that those directly </a:t>
            </a:r>
            <a:r>
              <a:rPr lang="en-US" dirty="0" err="1" smtClean="0"/>
              <a:t>miror</a:t>
            </a:r>
            <a:r>
              <a:rPr lang="en-US" dirty="0" smtClean="0"/>
              <a:t> decisions in our framework.</a:t>
            </a:r>
          </a:p>
          <a:p>
            <a:endParaRPr lang="en-US" dirty="0" smtClean="0"/>
          </a:p>
          <a:p>
            <a:pPr lvl="0"/>
            <a:r>
              <a:rPr lang="en-US" sz="1000" kern="1200" dirty="0" smtClean="0">
                <a:solidFill>
                  <a:schemeClr val="tx1"/>
                </a:solidFill>
                <a:latin typeface="Times New Roman" pitchFamily="18" charset="0"/>
                <a:ea typeface="+mn-ea"/>
                <a:cs typeface="+mn-cs"/>
              </a:rPr>
              <a:t>2011 Instructors: For location: two </a:t>
            </a:r>
            <a:r>
              <a:rPr lang="en-US" sz="1000" kern="1200" dirty="0" smtClean="0">
                <a:solidFill>
                  <a:schemeClr val="tx1"/>
                </a:solidFill>
                <a:latin typeface="Times New Roman" pitchFamily="18" charset="0"/>
                <a:ea typeface="+mn-ea"/>
                <a:cs typeface="+mn-cs"/>
              </a:rPr>
              <a:t>options—I will go with option 2:</a:t>
            </a:r>
            <a:endParaRPr lang="en-US" sz="1000" kern="1200" dirty="0" smtClean="0">
              <a:solidFill>
                <a:schemeClr val="tx1"/>
              </a:solidFill>
              <a:latin typeface="Times New Roman" pitchFamily="18" charset="0"/>
              <a:ea typeface="+mn-ea"/>
              <a:cs typeface="+mn-cs"/>
            </a:endParaRP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Do the stuff as in the slides (like 2 years ago): benefit is higher level overview of various methods</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Only do geographical analysis, leading to TLC, and follow this directly by the “blue slides” (the intro to </a:t>
            </a:r>
            <a:r>
              <a:rPr lang="en-US" sz="1000" kern="1200" dirty="0" err="1" smtClean="0">
                <a:solidFill>
                  <a:schemeClr val="tx1"/>
                </a:solidFill>
                <a:latin typeface="Times New Roman" pitchFamily="18" charset="0"/>
                <a:ea typeface="+mn-ea"/>
                <a:cs typeface="+mn-cs"/>
              </a:rPr>
              <a:t>Mex</a:t>
            </a:r>
            <a:r>
              <a:rPr lang="en-US" sz="1000" kern="1200" dirty="0" smtClean="0">
                <a:solidFill>
                  <a:schemeClr val="tx1"/>
                </a:solidFill>
                <a:latin typeface="Times New Roman" pitchFamily="18" charset="0"/>
                <a:ea typeface="+mn-ea"/>
                <a:cs typeface="+mn-cs"/>
              </a:rPr>
              <a:t> China): benefit is closer link-up and setup for the game (including how to calculate the order up to level under periodic ordering)</a:t>
            </a:r>
          </a:p>
          <a:p>
            <a:endParaRPr lang="en-US" dirty="0" smtClean="0"/>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Use to highlight:</a:t>
            </a:r>
          </a:p>
          <a:p>
            <a:endParaRPr lang="en-US" dirty="0" smtClean="0"/>
          </a:p>
          <a:p>
            <a:pPr marL="228600" indent="-228600">
              <a:buAutoNum type="arabicPeriod"/>
            </a:pPr>
            <a:r>
              <a:rPr lang="en-US" dirty="0" smtClean="0"/>
              <a:t>Access to capital: “Chinese companies can play a patient game b/c they have big</a:t>
            </a:r>
            <a:r>
              <a:rPr lang="en-US" baseline="0" dirty="0" smtClean="0"/>
              <a:t> backing from China’s </a:t>
            </a:r>
            <a:r>
              <a:rPr lang="en-US" baseline="0" dirty="0" err="1" smtClean="0"/>
              <a:t>gvmt</a:t>
            </a:r>
            <a:r>
              <a:rPr lang="en-US" baseline="0" dirty="0" smtClean="0"/>
              <a:t> in the form of low-interest loans and other blandishments.”</a:t>
            </a:r>
          </a:p>
          <a:p>
            <a:pPr marL="228600" indent="-228600">
              <a:buAutoNum type="arabicPeriod"/>
            </a:pPr>
            <a:r>
              <a:rPr lang="en-US" baseline="0" dirty="0" smtClean="0"/>
              <a:t>Wind already is a global business: market leaders GE, </a:t>
            </a:r>
            <a:r>
              <a:rPr lang="en-US" baseline="0" dirty="0" err="1" smtClean="0"/>
              <a:t>Vestas</a:t>
            </a:r>
            <a:r>
              <a:rPr lang="en-US" baseline="0" dirty="0" smtClean="0"/>
              <a:t> (Denmark), Siemens (Germany), Mitsubishi (Japan) and </a:t>
            </a:r>
            <a:r>
              <a:rPr lang="en-US" baseline="0" dirty="0" err="1" smtClean="0"/>
              <a:t>Suzlon</a:t>
            </a:r>
            <a:r>
              <a:rPr lang="en-US" baseline="0" dirty="0" smtClean="0"/>
              <a:t> (India).</a:t>
            </a:r>
          </a:p>
          <a:p>
            <a:pPr marL="228600" indent="-228600">
              <a:buAutoNum type="arabicPeriod"/>
            </a:pPr>
            <a:r>
              <a:rPr lang="en-US" baseline="0" dirty="0" smtClean="0"/>
              <a:t>Customer stickiness: “similar to Japanese carmakers setting up </a:t>
            </a:r>
            <a:r>
              <a:rPr lang="en-US" baseline="0" dirty="0" err="1" smtClean="0"/>
              <a:t>american</a:t>
            </a:r>
            <a:r>
              <a:rPr lang="en-US" baseline="0" dirty="0" smtClean="0"/>
              <a:t> operations to “create jobs here and invest in the US”.  Also price impact of “made in China”</a:t>
            </a:r>
          </a:p>
          <a:p>
            <a:pPr marL="228600" indent="-228600">
              <a:buAutoNum type="arabicPeriod"/>
            </a:pPr>
            <a:r>
              <a:rPr lang="en-US" baseline="0" dirty="0" err="1" smtClean="0"/>
              <a:t>Offshoring</a:t>
            </a:r>
            <a:r>
              <a:rPr lang="en-US" baseline="0" dirty="0" smtClean="0"/>
              <a:t>: it already is a global network yet still huge labor cost differences.</a:t>
            </a:r>
          </a:p>
          <a:p>
            <a:pPr marL="228600" indent="-228600">
              <a:buAutoNum type="arabicPeriod"/>
            </a:pPr>
            <a:endParaRPr lang="en-US" dirty="0" smtClean="0"/>
          </a:p>
        </p:txBody>
      </p:sp>
      <p:sp>
        <p:nvSpPr>
          <p:cNvPr id="81924" name="Header Placeholder 3"/>
          <p:cNvSpPr>
            <a:spLocks noGrp="1"/>
          </p:cNvSpPr>
          <p:nvPr>
            <p:ph type="hdr" sz="quarter"/>
          </p:nvPr>
        </p:nvSpPr>
        <p:spPr>
          <a:noFill/>
        </p:spPr>
        <p:txBody>
          <a:bodyPr/>
          <a:lstStyle/>
          <a:p>
            <a:r>
              <a:rPr lang="en-US" dirty="0">
                <a:solidFill>
                  <a:srgbClr val="000000"/>
                </a:solidFill>
              </a:rPr>
              <a:t>Operations Strategy Week #1: Concept &amp; Framework</a:t>
            </a:r>
          </a:p>
        </p:txBody>
      </p:sp>
      <p:sp>
        <p:nvSpPr>
          <p:cNvPr id="81925" name="Date Placeholder 4"/>
          <p:cNvSpPr>
            <a:spLocks noGrp="1"/>
          </p:cNvSpPr>
          <p:nvPr>
            <p:ph type="dt" sz="quarter" idx="1"/>
          </p:nvPr>
        </p:nvSpPr>
        <p:spPr>
          <a:noFill/>
        </p:spPr>
        <p:txBody>
          <a:bodyPr/>
          <a:lstStyle/>
          <a:p>
            <a:fld id="{9791DDCF-3B44-482D-BB27-032E9ABE239E}" type="datetime1">
              <a:rPr lang="en-US">
                <a:solidFill>
                  <a:srgbClr val="000000"/>
                </a:solidFill>
              </a:rPr>
              <a:pPr/>
              <a:t>2/3/2011</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 Van Mieghem</a:t>
            </a:r>
          </a:p>
        </p:txBody>
      </p:sp>
      <p:sp>
        <p:nvSpPr>
          <p:cNvPr id="81927" name="Slide Number Placeholder 6"/>
          <p:cNvSpPr>
            <a:spLocks noGrp="1"/>
          </p:cNvSpPr>
          <p:nvPr>
            <p:ph type="sldNum" sz="quarter" idx="5"/>
          </p:nvPr>
        </p:nvSpPr>
        <p:spPr>
          <a:noFill/>
        </p:spPr>
        <p:txBody>
          <a:bodyPr/>
          <a:lstStyle/>
          <a:p>
            <a:fld id="{64CCA248-0EC3-468E-ABAA-1AD3AA82B91D}" type="slidenum">
              <a:rPr lang="en-US">
                <a:solidFill>
                  <a:srgbClr val="000000"/>
                </a:solidFill>
              </a:rPr>
              <a:pPr/>
              <a:t>18</a:t>
            </a:fld>
            <a:endParaRPr lang="en-US" dirty="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39939" name="Rectangle 3"/>
          <p:cNvSpPr>
            <a:spLocks noGrp="1" noChangeArrowheads="1"/>
          </p:cNvSpPr>
          <p:nvPr>
            <p:ph type="dt" sz="quarter" idx="1"/>
          </p:nvPr>
        </p:nvSpPr>
        <p:spPr>
          <a:noFill/>
        </p:spPr>
        <p:txBody>
          <a:bodyPr/>
          <a:lstStyle/>
          <a:p>
            <a:pPr defTabSz="976313"/>
            <a:fld id="{E34C492A-5CCB-4E9B-A703-5635A7992481}" type="datetime1">
              <a:rPr lang="en-US">
                <a:solidFill>
                  <a:prstClr val="black"/>
                </a:solidFill>
              </a:rPr>
              <a:pPr defTabSz="976313"/>
              <a:t>2/3/2011</a:t>
            </a:fld>
            <a:endParaRPr lang="en-US">
              <a:solidFill>
                <a:prstClr val="black"/>
              </a:solidFill>
            </a:endParaRPr>
          </a:p>
        </p:txBody>
      </p:sp>
      <p:sp>
        <p:nvSpPr>
          <p:cNvPr id="39940"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76313"/>
            <a:fld id="{C3F50574-A1D2-4924-836D-91D0AC004352}" type="slidenum">
              <a:rPr lang="en-US">
                <a:solidFill>
                  <a:prstClr val="black"/>
                </a:solidFill>
              </a:rPr>
              <a:pPr defTabSz="976313"/>
              <a:t>19</a:t>
            </a:fld>
            <a:endParaRPr lang="en-US">
              <a:solidFill>
                <a:prstClr val="black"/>
              </a:solidFill>
            </a:endParaRPr>
          </a:p>
        </p:txBody>
      </p:sp>
      <p:sp>
        <p:nvSpPr>
          <p:cNvPr id="39942" name="Rectangle 2"/>
          <p:cNvSpPr>
            <a:spLocks noGrp="1" noRot="1" noChangeAspect="1" noChangeArrowheads="1" noTextEdit="1"/>
          </p:cNvSpPr>
          <p:nvPr>
            <p:ph type="sldImg"/>
          </p:nvPr>
        </p:nvSpPr>
        <p:spPr>
          <a:xfrm>
            <a:off x="327025" y="228600"/>
            <a:ext cx="4214813" cy="3160713"/>
          </a:xfrm>
          <a:ln/>
        </p:spPr>
      </p:sp>
      <p:sp>
        <p:nvSpPr>
          <p:cNvPr id="39943" name="Rectangle 3"/>
          <p:cNvSpPr>
            <a:spLocks noGrp="1" noChangeArrowheads="1"/>
          </p:cNvSpPr>
          <p:nvPr>
            <p:ph type="body" idx="1"/>
          </p:nvPr>
        </p:nvSpPr>
        <p:spPr>
          <a:noFill/>
          <a:ln/>
        </p:spPr>
        <p:txBody>
          <a:bodyPr/>
          <a:lstStyle/>
          <a:p>
            <a:r>
              <a:rPr lang="en-US" dirty="0" smtClean="0"/>
              <a:t>Ask: </a:t>
            </a:r>
            <a:r>
              <a:rPr lang="en-US" i="1" dirty="0" smtClean="0"/>
              <a:t>which</a:t>
            </a:r>
            <a:r>
              <a:rPr lang="en-US" i="1" baseline="0" dirty="0" smtClean="0"/>
              <a:t> factors explain </a:t>
            </a:r>
            <a:r>
              <a:rPr lang="en-US" i="1" baseline="0" dirty="0" err="1" smtClean="0"/>
              <a:t>Goldwind’s</a:t>
            </a:r>
            <a:r>
              <a:rPr lang="en-US" i="1" baseline="0" dirty="0" smtClean="0"/>
              <a:t> locating in the US?</a:t>
            </a:r>
            <a:endParaRPr lang="en-US" dirty="0" smtClean="0"/>
          </a:p>
          <a:p>
            <a:endParaRPr lang="en-US" dirty="0" smtClean="0"/>
          </a:p>
          <a:p>
            <a:r>
              <a:rPr lang="en-US" dirty="0" smtClean="0"/>
              <a:t>TAXES and INCENTIVES often play a HUGE role.</a:t>
            </a:r>
            <a:endParaRPr lang="en-US" dirty="0" smtClean="0"/>
          </a:p>
          <a:p>
            <a:endParaRPr lang="en-US" dirty="0" smtClean="0"/>
          </a:p>
          <a:p>
            <a:r>
              <a:rPr lang="en-US" dirty="0" smtClean="0"/>
              <a:t>These are the typical factor to consider in global locations; they can be used to find opportunities for globalization.</a:t>
            </a:r>
          </a:p>
          <a:p>
            <a:endParaRPr lang="en-US" dirty="0" smtClean="0"/>
          </a:p>
          <a:p>
            <a:r>
              <a:rPr lang="en-US" dirty="0" smtClean="0"/>
              <a:t>Example: Toyota makes cars in China &amp; US.  Where should it make engines?</a:t>
            </a:r>
          </a:p>
          <a:p>
            <a:r>
              <a:rPr lang="en-US" dirty="0" smtClean="0"/>
              <a:t>	- local dedicated (‘onshore’)</a:t>
            </a:r>
          </a:p>
          <a:p>
            <a:r>
              <a:rPr lang="en-US" dirty="0" smtClean="0"/>
              <a:t>	- centralized (either US or China)</a:t>
            </a:r>
          </a:p>
          <a:p>
            <a:r>
              <a:rPr lang="en-US" dirty="0" smtClean="0"/>
              <a:t>	- global integrated network</a:t>
            </a:r>
          </a:p>
          <a:p>
            <a:endParaRPr lang="en-US" i="1" dirty="0" smtClean="0"/>
          </a:p>
          <a:p>
            <a:r>
              <a:rPr lang="en-US" i="1" dirty="0" smtClean="0"/>
              <a:t>Let’s integrate these factors with  the drivers of operations strategy (next slide)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2011: use this example to:</a:t>
            </a:r>
          </a:p>
          <a:p>
            <a:pPr marL="228600" indent="-228600">
              <a:buAutoNum type="arabicPeriod"/>
            </a:pPr>
            <a:r>
              <a:rPr lang="en-US" dirty="0" smtClean="0"/>
              <a:t>Introduce timing decisions &amp; frictions</a:t>
            </a:r>
          </a:p>
          <a:p>
            <a:pPr marL="228600" indent="-228600">
              <a:buAutoNum type="arabicPeriod"/>
            </a:pPr>
            <a:r>
              <a:rPr lang="en-US" dirty="0" smtClean="0"/>
              <a:t>Introduce</a:t>
            </a:r>
            <a:r>
              <a:rPr lang="en-US" baseline="0" dirty="0" smtClean="0"/>
              <a:t> the basic timing model</a:t>
            </a:r>
          </a:p>
          <a:p>
            <a:pPr marL="228600" indent="-228600"/>
            <a:endParaRPr lang="en-US" dirty="0" smtClean="0"/>
          </a:p>
          <a:p>
            <a:pPr>
              <a:defRPr/>
            </a:pPr>
            <a:r>
              <a:rPr lang="en-US" dirty="0" smtClean="0"/>
              <a:t>A. 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marL="685800" lvl="1" indent="-228600">
              <a:buFont typeface="+mj-lt"/>
              <a:buAutoNum type="arabicPeriod"/>
              <a:defRPr/>
            </a:pPr>
            <a:r>
              <a:rPr lang="en-US" dirty="0" smtClean="0"/>
              <a:t>L	complicates 	fast adjustments</a:t>
            </a:r>
          </a:p>
          <a:p>
            <a:pPr marL="685800" lvl="1" indent="-228600">
              <a:buFont typeface="+mj-lt"/>
              <a:buAutoNum type="arabicPeriod"/>
              <a:defRPr/>
            </a:pPr>
            <a:r>
              <a:rPr lang="en-US" dirty="0" smtClean="0"/>
              <a:t>Lumpiness	precise</a:t>
            </a:r>
          </a:p>
          <a:p>
            <a:pPr marL="685800" lvl="1" indent="-228600">
              <a:buFont typeface="+mj-lt"/>
              <a:buAutoNum type="arabicPeriod"/>
              <a:defRPr/>
            </a:pPr>
            <a:r>
              <a:rPr lang="en-US" dirty="0" err="1" smtClean="0"/>
              <a:t>EoS</a:t>
            </a:r>
            <a:r>
              <a:rPr lang="en-US" dirty="0" smtClean="0"/>
              <a:t>		cheap</a:t>
            </a:r>
          </a:p>
          <a:p>
            <a:pPr marL="685800" lvl="1" indent="-228600">
              <a:buFont typeface="+mj-lt"/>
              <a:buAutoNum type="arabicPeriod"/>
              <a:defRPr/>
            </a:pPr>
            <a:r>
              <a:rPr lang="en-US" dirty="0" smtClean="0"/>
              <a:t>Irreversibility	reversible</a:t>
            </a:r>
          </a:p>
          <a:p>
            <a:pPr marL="228600" indent="-228600">
              <a:buFont typeface="+mj-lt"/>
              <a:buAutoNum type="arabicPeriod"/>
            </a:pPr>
            <a:endParaRPr lang="en-US" dirty="0" smtClean="0"/>
          </a:p>
          <a:p>
            <a:pPr marL="228600" indent="-228600">
              <a:buFont typeface="+mj-lt"/>
              <a:buNone/>
            </a:pPr>
            <a:r>
              <a:rPr lang="en-US" dirty="0" smtClean="0"/>
              <a:t>B. Let us first focus on the role of </a:t>
            </a:r>
            <a:r>
              <a:rPr lang="en-US" dirty="0" err="1" smtClean="0"/>
              <a:t>EoS</a:t>
            </a:r>
            <a:r>
              <a:rPr lang="en-US" dirty="0" smtClean="0"/>
              <a:t>: assume there is a fixed cost component</a:t>
            </a:r>
            <a:r>
              <a:rPr lang="en-US" baseline="0" dirty="0" smtClean="0"/>
              <a:t> to adding capacity (in addition to a variable cost).  </a:t>
            </a:r>
            <a:r>
              <a:rPr lang="en-US" i="1" baseline="0" dirty="0" smtClean="0"/>
              <a:t>What effect will this have?</a:t>
            </a:r>
          </a:p>
          <a:p>
            <a:pPr marL="228600" indent="-228600">
              <a:buFont typeface="Arial" pitchFamily="34" charset="0"/>
              <a:buChar char="•"/>
            </a:pPr>
            <a:r>
              <a:rPr lang="en-US" i="0" baseline="0" dirty="0" smtClean="0"/>
              <a:t>Only build “large enough” additions.</a:t>
            </a:r>
          </a:p>
          <a:p>
            <a:pPr marL="228600" indent="-228600">
              <a:buFont typeface="Arial" pitchFamily="34" charset="0"/>
              <a:buChar char="•"/>
            </a:pPr>
            <a:r>
              <a:rPr lang="en-US" i="0" baseline="0" dirty="0" smtClean="0"/>
              <a:t>Benefit is: </a:t>
            </a:r>
            <a:r>
              <a:rPr lang="en-US" i="0" baseline="0" dirty="0" err="1" smtClean="0"/>
              <a:t>EoS</a:t>
            </a:r>
            <a:r>
              <a:rPr lang="en-US" i="0" baseline="0" dirty="0" smtClean="0"/>
              <a:t>  AND larger chunks = larger timing = more discounting</a:t>
            </a:r>
          </a:p>
          <a:p>
            <a:pPr marL="228600" indent="-228600">
              <a:buFont typeface="Arial" pitchFamily="34" charset="0"/>
              <a:buChar char="•"/>
            </a:pPr>
            <a:r>
              <a:rPr lang="en-US" i="0" baseline="0" dirty="0" smtClean="0"/>
              <a:t>Clear one-to-one relationship between sizing and timing</a:t>
            </a:r>
          </a:p>
          <a:p>
            <a:pPr marL="228600" indent="-228600">
              <a:buFont typeface="Arial" pitchFamily="34" charset="0"/>
              <a:buChar char="•"/>
            </a:pPr>
            <a:endParaRPr lang="en-US" i="0" baseline="0" dirty="0" smtClean="0"/>
          </a:p>
          <a:p>
            <a:pPr marL="228600" indent="-228600">
              <a:buFont typeface="Arial" pitchFamily="34" charset="0"/>
              <a:buNone/>
            </a:pPr>
            <a:r>
              <a:rPr lang="en-US" i="0" baseline="0" dirty="0" smtClean="0"/>
              <a:t>C. Basic model: clearly needs a DCF analysis, which we can easily model in a spreadsheet. </a:t>
            </a:r>
          </a:p>
          <a:p>
            <a:pPr marL="228600" indent="-228600">
              <a:buFont typeface="Arial" pitchFamily="34" charset="0"/>
              <a:buChar char="•"/>
            </a:pPr>
            <a:r>
              <a:rPr lang="en-US" i="0" baseline="0" dirty="0" smtClean="0"/>
              <a:t>show spreadsheet.  Explain how continuous discounting allows continuous timing model.</a:t>
            </a:r>
          </a:p>
          <a:p>
            <a:pPr marL="228600" indent="-228600">
              <a:buFont typeface="Arial" pitchFamily="34" charset="0"/>
              <a:buChar char="•"/>
            </a:pPr>
            <a:r>
              <a:rPr lang="en-US" i="0" baseline="0" dirty="0" smtClean="0"/>
              <a:t>Do comparative statics: </a:t>
            </a:r>
            <a:r>
              <a:rPr lang="en-US" b="1" dirty="0" smtClean="0">
                <a:solidFill>
                  <a:srgbClr val="FF0000"/>
                </a:solidFill>
                <a:latin typeface="Times New Roman"/>
              </a:rPr>
              <a:t>Driver </a:t>
            </a:r>
            <a:r>
              <a:rPr lang="en-US" b="1" dirty="0" smtClean="0">
                <a:solidFill>
                  <a:srgbClr val="FF0000"/>
                </a:solidFill>
                <a:latin typeface="Times New Roman"/>
              </a:rPr>
              <a:t>change</a:t>
            </a:r>
            <a:r>
              <a:rPr lang="en-US" b="1" dirty="0" smtClean="0">
                <a:solidFill>
                  <a:srgbClr val="FF0000"/>
                </a:solidFill>
                <a:latin typeface="Times New Roman"/>
              </a:rPr>
              <a:t>:  </a:t>
            </a:r>
            <a:r>
              <a:rPr lang="en-US" dirty="0" smtClean="0">
                <a:latin typeface="Times New Roman"/>
              </a:rPr>
              <a:t>Impact </a:t>
            </a:r>
            <a:r>
              <a:rPr lang="en-US" dirty="0" smtClean="0">
                <a:latin typeface="Times New Roman"/>
              </a:rPr>
              <a:t>on capacity size </a:t>
            </a:r>
            <a:r>
              <a:rPr lang="en-US" i="1" dirty="0" smtClean="0">
                <a:latin typeface="Times New Roman"/>
              </a:rPr>
              <a:t>k</a:t>
            </a:r>
            <a:r>
              <a:rPr lang="en-US" i="1" baseline="30000" dirty="0" smtClean="0">
                <a:latin typeface="Times New Roman"/>
              </a:rPr>
              <a:t>*</a:t>
            </a:r>
            <a:r>
              <a:rPr lang="en-US" i="1" dirty="0" smtClean="0">
                <a:latin typeface="Times New Roman"/>
              </a:rPr>
              <a:t> </a:t>
            </a:r>
            <a:r>
              <a:rPr lang="en-US" dirty="0" smtClean="0">
                <a:latin typeface="Times New Roman"/>
              </a:rPr>
              <a:t>and timing </a:t>
            </a:r>
            <a:r>
              <a:rPr lang="en-US" i="1" dirty="0" smtClean="0">
                <a:latin typeface="Times New Roman"/>
              </a:rPr>
              <a:t>t</a:t>
            </a:r>
            <a:r>
              <a:rPr lang="en-US" i="1" baseline="30000" dirty="0" smtClean="0">
                <a:latin typeface="Times New Roman"/>
              </a:rPr>
              <a:t>*</a:t>
            </a:r>
            <a:r>
              <a:rPr lang="en-US" i="1" dirty="0" smtClean="0">
                <a:latin typeface="Times New Roman"/>
              </a:rPr>
              <a:t> </a:t>
            </a:r>
            <a:r>
              <a:rPr lang="en-US" i="1" dirty="0" smtClean="0">
                <a:latin typeface="Times New Roman"/>
              </a:rPr>
              <a:t> </a:t>
            </a:r>
            <a:r>
              <a:rPr lang="en-US" dirty="0" smtClean="0">
                <a:latin typeface="Times New Roman"/>
              </a:rPr>
              <a:t>Impact </a:t>
            </a:r>
            <a:r>
              <a:rPr lang="en-US" dirty="0" smtClean="0">
                <a:latin typeface="Times New Roman"/>
              </a:rPr>
              <a:t>on PV(cost)</a:t>
            </a:r>
            <a:r>
              <a:rPr lang="en-US" i="1" dirty="0" smtClean="0">
                <a:latin typeface="Times New Roman"/>
              </a:rPr>
              <a:t> </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demand growth </a:t>
            </a:r>
            <a:r>
              <a:rPr lang="en-US" dirty="0" smtClean="0">
                <a:latin typeface="Times New Roman"/>
                <a:cs typeface="Times New Roman"/>
              </a:rPr>
              <a:t>(from 2 to 3):		reduces	increases</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a:t>
            </a:r>
            <a:r>
              <a:rPr lang="en-US" dirty="0" smtClean="0">
                <a:latin typeface="Times New Roman"/>
                <a:cs typeface="Times New Roman"/>
              </a:rPr>
              <a:t>scale economies </a:t>
            </a:r>
            <a:r>
              <a:rPr lang="en-US" dirty="0" smtClean="0">
                <a:latin typeface="Times New Roman"/>
                <a:cs typeface="Times New Roman"/>
              </a:rPr>
              <a:t>(fixed cost from 2.5 to 3.5):	increases	</a:t>
            </a:r>
            <a:r>
              <a:rPr lang="en-US" dirty="0" err="1" smtClean="0">
                <a:latin typeface="Times New Roman"/>
                <a:cs typeface="Times New Roman"/>
              </a:rPr>
              <a:t>increases</a:t>
            </a:r>
            <a:endParaRPr lang="en-US" i="1"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Smaller </a:t>
            </a:r>
            <a:r>
              <a:rPr lang="en-US" dirty="0" smtClean="0">
                <a:latin typeface="Times New Roman"/>
                <a:cs typeface="Times New Roman"/>
              </a:rPr>
              <a:t>discount rate </a:t>
            </a:r>
            <a:r>
              <a:rPr lang="en-US" dirty="0" smtClean="0">
                <a:latin typeface="Times New Roman"/>
                <a:cs typeface="Times New Roman"/>
              </a:rPr>
              <a:t>(from 20% to 10%):	increases 	</a:t>
            </a:r>
            <a:r>
              <a:rPr lang="en-US" dirty="0" err="1" smtClean="0">
                <a:latin typeface="Times New Roman"/>
                <a:cs typeface="Times New Roman"/>
              </a:rPr>
              <a:t>increases</a:t>
            </a: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(effects two and three are robust; the first one depends on the </a:t>
            </a:r>
            <a:r>
              <a:rPr lang="en-US" dirty="0" err="1" smtClean="0">
                <a:latin typeface="Times New Roman"/>
                <a:cs typeface="Times New Roman"/>
              </a:rPr>
              <a:t>CapEx</a:t>
            </a:r>
            <a:r>
              <a:rPr lang="en-US" dirty="0" smtClean="0">
                <a:latin typeface="Times New Roman"/>
                <a:cs typeface="Times New Roman"/>
              </a:rPr>
              <a:t> cost structure: it is unaffected with Power function.)</a:t>
            </a:r>
          </a:p>
          <a:p>
            <a:pPr eaLnBrk="1" hangingPunct="1">
              <a:spcBef>
                <a:spcPts val="432"/>
              </a:spcBef>
              <a:spcAft>
                <a:spcPts val="0"/>
              </a:spcAft>
            </a:pP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OK, let’s now summarize and generalize our findings… (next few slides)</a:t>
            </a:r>
            <a:endParaRPr lang="en-US" dirty="0" smtClean="0">
              <a:latin typeface="Arial"/>
            </a:endParaRPr>
          </a:p>
          <a:p>
            <a:pPr eaLnBrk="1" hangingPunct="1">
              <a:spcBef>
                <a:spcPts val="432"/>
              </a:spcBef>
              <a:spcAft>
                <a:spcPts val="0"/>
              </a:spcAft>
            </a:pPr>
            <a:endParaRPr lang="en-US" dirty="0" smtClean="0">
              <a:latin typeface="Times New Roman"/>
            </a:endParaRPr>
          </a:p>
          <a:p>
            <a:pPr eaLnBrk="1" hangingPunct="1">
              <a:spcBef>
                <a:spcPts val="432"/>
              </a:spcBef>
              <a:spcAft>
                <a:spcPts val="0"/>
              </a:spcAft>
            </a:pPr>
            <a:endParaRPr lang="en-US" dirty="0" smtClean="0">
              <a:latin typeface="Times New Roman"/>
            </a:endParaRPr>
          </a:p>
          <a:p>
            <a:pPr marL="228600" indent="-228600">
              <a:buFont typeface="Arial" pitchFamily="34" charset="0"/>
              <a:buChar char="•"/>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2/3/2011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defTabSz="976313"/>
            <a:fld id="{332294B8-DA7F-42C3-9478-96CF62A46CBD}" type="slidenum">
              <a:rPr lang="en-US">
                <a:solidFill>
                  <a:prstClr val="black"/>
                </a:solidFill>
              </a:rPr>
              <a:pPr defTabSz="976313"/>
              <a:t>20</a:t>
            </a:fld>
            <a:endParaRPr lang="en-US">
              <a:solidFill>
                <a:prstClr val="black"/>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GOOD to stress the alignment of location with value proposition:</a:t>
            </a:r>
          </a:p>
          <a:p>
            <a:r>
              <a:rPr lang="en-US" dirty="0" smtClean="0"/>
              <a:t>Example: Zara competes on timely</a:t>
            </a:r>
            <a:r>
              <a:rPr lang="en-US" baseline="0" dirty="0" smtClean="0"/>
              <a:t> cheap fashion.  Location for its fashionable items is centralized in Spain (other stuff off-shored)</a:t>
            </a:r>
            <a:endParaRPr lang="en-US" dirty="0" smtClean="0"/>
          </a:p>
          <a:p>
            <a:endParaRPr lang="en-US" dirty="0" smtClean="0"/>
          </a:p>
          <a:p>
            <a:endParaRPr lang="en-US" dirty="0" smtClean="0"/>
          </a:p>
          <a:p>
            <a:r>
              <a:rPr lang="en-US" dirty="0" smtClean="0"/>
              <a:t>Location </a:t>
            </a:r>
            <a:r>
              <a:rPr lang="en-US" dirty="0" smtClean="0"/>
              <a:t>decisions often amount to network design and thus involve all factors operations strategy.</a:t>
            </a:r>
          </a:p>
          <a:p>
            <a:endParaRPr lang="en-US" dirty="0" smtClean="0"/>
          </a:p>
          <a:p>
            <a:r>
              <a:rPr lang="en-US" dirty="0" smtClean="0"/>
              <a:t>Rather than going of each bucket now, let’s consider various interactions piece by piece.</a:t>
            </a:r>
          </a:p>
          <a:p>
            <a:endParaRPr lang="en-US" dirty="0" smtClean="0"/>
          </a:p>
          <a:p>
            <a:r>
              <a:rPr lang="en-US" dirty="0" smtClean="0"/>
              <a:t>As an example of the interaction between sizing, timing and location: </a:t>
            </a:r>
            <a:r>
              <a:rPr lang="en-US" dirty="0" err="1" smtClean="0"/>
              <a:t>CargoLifter</a:t>
            </a:r>
            <a:r>
              <a:rPr lang="en-US" dirty="0" smtClean="0"/>
              <a:t> AG</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3011" name="Rectangle 3"/>
          <p:cNvSpPr>
            <a:spLocks noGrp="1" noChangeArrowheads="1"/>
          </p:cNvSpPr>
          <p:nvPr>
            <p:ph type="dt" sz="quarter" idx="1"/>
          </p:nvPr>
        </p:nvSpPr>
        <p:spPr>
          <a:noFill/>
        </p:spPr>
        <p:txBody>
          <a:bodyPr/>
          <a:lstStyle/>
          <a:p>
            <a:pPr defTabSz="976313"/>
            <a:fld id="{8F625FF2-471D-4AEB-BE74-1A6B1D3819FE}" type="datetime1">
              <a:rPr lang="en-US">
                <a:solidFill>
                  <a:prstClr val="black"/>
                </a:solidFill>
              </a:rPr>
              <a:pPr defTabSz="976313"/>
              <a:t>2/3/2011</a:t>
            </a:fld>
            <a:endParaRPr lang="en-US">
              <a:solidFill>
                <a:prstClr val="black"/>
              </a:solidFill>
            </a:endParaRPr>
          </a:p>
        </p:txBody>
      </p:sp>
      <p:sp>
        <p:nvSpPr>
          <p:cNvPr id="43012"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76313"/>
            <a:fld id="{07DAE799-33D7-4995-814D-4A986CF5B4D6}" type="slidenum">
              <a:rPr lang="en-US">
                <a:solidFill>
                  <a:prstClr val="black"/>
                </a:solidFill>
              </a:rPr>
              <a:pPr defTabSz="976313"/>
              <a:t>21</a:t>
            </a:fld>
            <a:endParaRPr lang="en-US">
              <a:solidFill>
                <a:prstClr val="black"/>
              </a:solidFill>
            </a:endParaRPr>
          </a:p>
        </p:txBody>
      </p:sp>
      <p:sp>
        <p:nvSpPr>
          <p:cNvPr id="4301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r>
              <a:rPr lang="en-US" dirty="0" smtClean="0"/>
              <a:t>.</a:t>
            </a:r>
          </a:p>
          <a:p>
            <a:endParaRPr lang="en-US" dirty="0" smtClean="0"/>
          </a:p>
          <a:p>
            <a:r>
              <a:rPr lang="en-US" dirty="0" smtClean="0"/>
              <a:t>Spatial: typically TLC for one location</a:t>
            </a:r>
          </a:p>
          <a:p>
            <a:endParaRPr lang="en-US" dirty="0" smtClean="0"/>
          </a:p>
          <a:p>
            <a:r>
              <a:rPr lang="en-US" dirty="0" smtClean="0"/>
              <a:t>Network: considers total costs for ALL locations</a:t>
            </a:r>
            <a:r>
              <a:rPr lang="en-US" baseline="0" dirty="0" smtClean="0"/>
              <a:t> in the network</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Competitive analysis: famous </a:t>
            </a:r>
            <a:r>
              <a:rPr lang="en-US" dirty="0" err="1" smtClean="0"/>
              <a:t>Hoteling</a:t>
            </a:r>
            <a:r>
              <a:rPr lang="en-US" dirty="0" smtClean="0"/>
              <a:t> model that you’ve covered elsewhere….</a:t>
            </a:r>
          </a:p>
          <a:p>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76313"/>
            <a:r>
              <a:rPr lang="en-US" smtClean="0">
                <a:ea typeface="ＭＳ Ｐゴシック" pitchFamily="34" charset="-128"/>
              </a:rPr>
              <a:t>Operations Strategy/Sourcing &amp; Contracting</a:t>
            </a:r>
          </a:p>
        </p:txBody>
      </p:sp>
      <p:sp>
        <p:nvSpPr>
          <p:cNvPr id="111619" name="Rectangle 3"/>
          <p:cNvSpPr>
            <a:spLocks noGrp="1" noChangeArrowheads="1"/>
          </p:cNvSpPr>
          <p:nvPr>
            <p:ph type="dt" sz="quarter" idx="1"/>
          </p:nvPr>
        </p:nvSpPr>
        <p:spPr>
          <a:noFill/>
        </p:spPr>
        <p:txBody>
          <a:bodyPr/>
          <a:lstStyle/>
          <a:p>
            <a:fld id="{EE211BE1-0896-4E9C-9184-FF6217CC6FB6}" type="datetime1">
              <a:rPr lang="en-US"/>
              <a:pPr/>
              <a:t>2/3/2011</a:t>
            </a:fld>
            <a:endParaRPr lang="en-US"/>
          </a:p>
        </p:txBody>
      </p:sp>
      <p:sp>
        <p:nvSpPr>
          <p:cNvPr id="111620" name="Rectangle 6"/>
          <p:cNvSpPr>
            <a:spLocks noGrp="1" noChangeArrowheads="1"/>
          </p:cNvSpPr>
          <p:nvPr>
            <p:ph type="ftr" sz="quarter" idx="4"/>
          </p:nvPr>
        </p:nvSpPr>
        <p:spPr>
          <a:noFill/>
        </p:spPr>
        <p:txBody>
          <a:bodyPr/>
          <a:lstStyle/>
          <a:p>
            <a:r>
              <a:rPr lang="en-US"/>
              <a:t>© Van Mieghem</a:t>
            </a:r>
          </a:p>
        </p:txBody>
      </p:sp>
      <p:sp>
        <p:nvSpPr>
          <p:cNvPr id="111621" name="Rectangle 7"/>
          <p:cNvSpPr>
            <a:spLocks noGrp="1" noChangeArrowheads="1"/>
          </p:cNvSpPr>
          <p:nvPr>
            <p:ph type="sldNum" sz="quarter" idx="5"/>
          </p:nvPr>
        </p:nvSpPr>
        <p:spPr>
          <a:noFill/>
        </p:spPr>
        <p:txBody>
          <a:bodyPr/>
          <a:lstStyle/>
          <a:p>
            <a:fld id="{88EE7FCE-E9C2-46CB-B555-C4698C2E0545}" type="slidenum">
              <a:rPr lang="en-US"/>
              <a:pPr/>
              <a:t>22</a:t>
            </a:fld>
            <a:endParaRPr lang="en-US"/>
          </a:p>
        </p:txBody>
      </p:sp>
      <p:sp>
        <p:nvSpPr>
          <p:cNvPr id="111622" name="Rectangle 2"/>
          <p:cNvSpPr>
            <a:spLocks noGrp="1" noRot="1" noChangeAspect="1" noChangeArrowheads="1" noTextEdit="1"/>
          </p:cNvSpPr>
          <p:nvPr>
            <p:ph type="sldImg"/>
          </p:nvPr>
        </p:nvSpPr>
        <p:spPr>
          <a:xfrm>
            <a:off x="327025" y="228600"/>
            <a:ext cx="4214813" cy="3160713"/>
          </a:xfrm>
          <a:ln/>
        </p:spPr>
      </p:sp>
      <p:sp>
        <p:nvSpPr>
          <p:cNvPr id="111623" name="Rectangle 3"/>
          <p:cNvSpPr>
            <a:spLocks noGrp="1" noChangeArrowheads="1"/>
          </p:cNvSpPr>
          <p:nvPr>
            <p:ph type="body" idx="1"/>
          </p:nvPr>
        </p:nvSpPr>
        <p:spPr>
          <a:xfrm>
            <a:off x="293688" y="3452813"/>
            <a:ext cx="6727825" cy="5932487"/>
          </a:xfrm>
          <a:noFill/>
          <a:ln/>
        </p:spPr>
        <p:txBody>
          <a:bodyPr/>
          <a:lstStyle/>
          <a:p>
            <a:r>
              <a:rPr lang="en-US" dirty="0" smtClean="0">
                <a:ea typeface="ＭＳ Ｐゴシック" pitchFamily="34" charset="-128"/>
              </a:rPr>
              <a:t>Professor, </a:t>
            </a:r>
          </a:p>
          <a:p>
            <a:r>
              <a:rPr lang="en-US" dirty="0" smtClean="0">
                <a:ea typeface="ＭＳ Ｐゴシック" pitchFamily="34" charset="-128"/>
              </a:rPr>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dirty="0" smtClean="0">
                <a:ea typeface="ＭＳ Ｐゴシック" pitchFamily="34" charset="-128"/>
              </a:rPr>
              <a:t>Cheers,</a:t>
            </a:r>
          </a:p>
          <a:p>
            <a:r>
              <a:rPr lang="en-US" dirty="0" smtClean="0">
                <a:ea typeface="ＭＳ Ｐゴシック" pitchFamily="34" charset="-128"/>
              </a:rPr>
              <a:t>Michael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________________________________________________</a:t>
            </a:r>
          </a:p>
          <a:p>
            <a:r>
              <a:rPr lang="en-US" dirty="0" smtClean="0">
                <a:ea typeface="ＭＳ Ｐゴシック" pitchFamily="34" charset="-128"/>
              </a:rPr>
              <a:t>Michael D.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mloesel2007@kellogg.northwestern.edu</a:t>
            </a:r>
          </a:p>
          <a:p>
            <a:r>
              <a:rPr lang="en-US" dirty="0" smtClean="0">
                <a:ea typeface="ＭＳ Ｐゴシック" pitchFamily="34" charset="-128"/>
              </a:rPr>
              <a:t>Kellogg School of Management</a:t>
            </a:r>
          </a:p>
          <a:p>
            <a:r>
              <a:rPr lang="en-US" dirty="0" smtClean="0">
                <a:ea typeface="ＭＳ Ｐゴシック" pitchFamily="34" charset="-128"/>
              </a:rPr>
              <a:t>Northwestern University</a:t>
            </a:r>
          </a:p>
          <a:p>
            <a:endParaRPr lang="en-US" dirty="0" smtClean="0">
              <a:ea typeface="ＭＳ Ｐゴシック" pitchFamily="34" charset="-128"/>
            </a:endParaRPr>
          </a:p>
          <a:p>
            <a:endParaRPr lang="en-US" dirty="0" smtClean="0">
              <a:ea typeface="ＭＳ Ｐゴシック" pitchFamily="34" charset="-128"/>
            </a:endParaRPr>
          </a:p>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a:p>
            <a:endParaRPr lang="en-US" dirty="0" smtClean="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9155" name="Rectangle 3"/>
          <p:cNvSpPr>
            <a:spLocks noGrp="1" noChangeArrowheads="1"/>
          </p:cNvSpPr>
          <p:nvPr>
            <p:ph type="dt" sz="quarter" idx="1"/>
          </p:nvPr>
        </p:nvSpPr>
        <p:spPr>
          <a:noFill/>
        </p:spPr>
        <p:txBody>
          <a:bodyPr/>
          <a:lstStyle/>
          <a:p>
            <a:pPr defTabSz="976313"/>
            <a:fld id="{AD0FC77E-58C3-406E-8BD2-D9EA4AE047EB}" type="datetime1">
              <a:rPr lang="en-US">
                <a:solidFill>
                  <a:prstClr val="black"/>
                </a:solidFill>
              </a:rPr>
              <a:pPr defTabSz="976313"/>
              <a:t>2/3/2011</a:t>
            </a:fld>
            <a:endParaRPr lang="en-US">
              <a:solidFill>
                <a:prstClr val="black"/>
              </a:solidFill>
            </a:endParaRPr>
          </a:p>
        </p:txBody>
      </p:sp>
      <p:sp>
        <p:nvSpPr>
          <p:cNvPr id="49156"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9157" name="Rectangle 7"/>
          <p:cNvSpPr>
            <a:spLocks noGrp="1" noChangeArrowheads="1"/>
          </p:cNvSpPr>
          <p:nvPr>
            <p:ph type="sldNum" sz="quarter" idx="5"/>
          </p:nvPr>
        </p:nvSpPr>
        <p:spPr>
          <a:noFill/>
        </p:spPr>
        <p:txBody>
          <a:bodyPr/>
          <a:lstStyle/>
          <a:p>
            <a:pPr defTabSz="976313"/>
            <a:fld id="{0C72FDAA-CDD6-4700-AC13-A202C4C6DE3A}" type="slidenum">
              <a:rPr lang="en-US">
                <a:solidFill>
                  <a:prstClr val="black"/>
                </a:solidFill>
              </a:rPr>
              <a:pPr defTabSz="976313"/>
              <a:t>23</a:t>
            </a:fld>
            <a:endParaRPr lang="en-US">
              <a:solidFill>
                <a:prstClr val="black"/>
              </a:solidFill>
            </a:endParaRPr>
          </a:p>
        </p:txBody>
      </p:sp>
      <p:sp>
        <p:nvSpPr>
          <p:cNvPr id="4915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7111" name="Rectangle 3"/>
          <p:cNvSpPr>
            <a:spLocks noGrp="1" noChangeArrowheads="1"/>
          </p:cNvSpPr>
          <p:nvPr>
            <p:ph type="body" idx="1"/>
          </p:nvPr>
        </p:nvSpPr>
        <p:spPr>
          <a:ln/>
        </p:spPr>
        <p:txBody>
          <a:bodyPr/>
          <a:lstStyle/>
          <a:p>
            <a:pPr>
              <a:defRPr/>
            </a:pPr>
            <a:r>
              <a:rPr lang="en-US" dirty="0" smtClean="0"/>
              <a:t>Last </a:t>
            </a:r>
            <a:r>
              <a:rPr lang="en-US" dirty="0" smtClean="0"/>
              <a:t>type of analysis: </a:t>
            </a:r>
            <a:endParaRPr lang="en-US" dirty="0" smtClean="0"/>
          </a:p>
          <a:p>
            <a:pPr>
              <a:defRPr/>
            </a:pPr>
            <a:r>
              <a:rPr lang="en-US" dirty="0" smtClean="0"/>
              <a:t>strategic </a:t>
            </a:r>
            <a:r>
              <a:rPr lang="en-US" dirty="0" smtClean="0"/>
              <a:t>or focus/role of a location: matrix considers two dimensions:</a:t>
            </a:r>
          </a:p>
          <a:p>
            <a:pPr marL="228600" indent="-228600">
              <a:buFont typeface="+mj-lt"/>
              <a:buAutoNum type="arabicPeriod"/>
              <a:defRPr/>
            </a:pPr>
            <a:r>
              <a:rPr lang="en-US" dirty="0" smtClean="0"/>
              <a:t>What is primary strategic reason of the location?</a:t>
            </a:r>
          </a:p>
          <a:p>
            <a:pPr marL="228600" indent="-228600">
              <a:buFont typeface="+mj-lt"/>
              <a:buAutoNum type="arabicPeriod"/>
              <a:defRPr/>
            </a:pPr>
            <a:r>
              <a:rPr lang="en-US" dirty="0" smtClean="0"/>
              <a:t>What are its scope and competencies?</a:t>
            </a:r>
          </a:p>
          <a:p>
            <a:pPr marL="228600" indent="-228600">
              <a:buFont typeface="+mj-lt"/>
              <a:buAutoNum type="arabicPeriod"/>
              <a:defRPr/>
            </a:pPr>
            <a:endParaRPr lang="en-US" dirty="0" smtClean="0"/>
          </a:p>
          <a:p>
            <a:pPr marL="228600" indent="-228600">
              <a:defRPr/>
            </a:pPr>
            <a:endParaRPr lang="en-US" i="1" dirty="0" smtClean="0"/>
          </a:p>
          <a:p>
            <a:pPr marL="228600" indent="-228600">
              <a:defRPr/>
            </a:pPr>
            <a:r>
              <a:rPr lang="en-US" i="0" dirty="0" smtClean="0"/>
              <a:t>The</a:t>
            </a:r>
            <a:r>
              <a:rPr lang="en-US" i="0" baseline="0" dirty="0" smtClean="0"/>
              <a:t> traditional (old-fashioned) reasons for foreign locations were narrow in scope (lower row)</a:t>
            </a:r>
          </a:p>
          <a:p>
            <a:pPr marL="228600" indent="-228600">
              <a:defRPr/>
            </a:pPr>
            <a:r>
              <a:rPr lang="en-US" i="0" baseline="0" dirty="0" smtClean="0"/>
              <a:t>ALMOST every foreign plant starts in the lower row.</a:t>
            </a:r>
            <a:endParaRPr lang="en-US" i="1" dirty="0" smtClean="0"/>
          </a:p>
          <a:p>
            <a:pPr marL="228600" indent="-228600">
              <a:defRPr/>
            </a:pPr>
            <a:r>
              <a:rPr lang="en-US" i="1" dirty="0" smtClean="0"/>
              <a:t>Do </a:t>
            </a:r>
            <a:r>
              <a:rPr lang="en-US" i="1" dirty="0" smtClean="0"/>
              <a:t>you know examples?</a:t>
            </a:r>
          </a:p>
          <a:p>
            <a:pPr marL="228600" indent="-228600">
              <a:defRPr/>
            </a:pPr>
            <a:r>
              <a:rPr lang="en-US" i="1" dirty="0" smtClean="0"/>
              <a:t>- </a:t>
            </a:r>
            <a:r>
              <a:rPr lang="en-US" dirty="0" err="1" smtClean="0"/>
              <a:t>offshoring</a:t>
            </a:r>
            <a:r>
              <a:rPr lang="en-US" dirty="0" smtClean="0"/>
              <a:t> =  Cortina shoes</a:t>
            </a:r>
          </a:p>
          <a:p>
            <a:pPr marL="228600" indent="-228600">
              <a:defRPr/>
            </a:pPr>
            <a:r>
              <a:rPr lang="en-US" i="1" dirty="0" smtClean="0"/>
              <a:t>- </a:t>
            </a:r>
            <a:r>
              <a:rPr lang="en-US" dirty="0" smtClean="0"/>
              <a:t>outpost = Canon  research center Palo </a:t>
            </a:r>
            <a:r>
              <a:rPr lang="en-US" dirty="0" err="1" smtClean="0"/>
              <a:t>Alo</a:t>
            </a:r>
            <a:endParaRPr lang="en-US" dirty="0" smtClean="0"/>
          </a:p>
          <a:p>
            <a:pPr marL="228600" indent="-228600">
              <a:buFontTx/>
              <a:buChar char="-"/>
              <a:defRPr/>
            </a:pPr>
            <a:r>
              <a:rPr lang="en-US" dirty="0" smtClean="0"/>
              <a:t>server </a:t>
            </a:r>
            <a:r>
              <a:rPr lang="en-US" dirty="0" smtClean="0"/>
              <a:t>= Coca Cola bottling </a:t>
            </a:r>
            <a:r>
              <a:rPr lang="en-US" dirty="0" smtClean="0"/>
              <a:t>plants; Kellogg MIA</a:t>
            </a:r>
          </a:p>
          <a:p>
            <a:pPr marL="228600" marR="0" indent="-228600" algn="l" defTabSz="914400" rtl="0" eaLnBrk="0" fontAlgn="base" latinLnBrk="0" hangingPunct="0">
              <a:lnSpc>
                <a:spcPct val="100000"/>
              </a:lnSpc>
              <a:spcBef>
                <a:spcPct val="30000"/>
              </a:spcBef>
              <a:spcAft>
                <a:spcPct val="0"/>
              </a:spcAft>
              <a:buClrTx/>
              <a:buSzTx/>
              <a:buFontTx/>
              <a:buChar char="-"/>
              <a:tabLst/>
              <a:defRPr/>
            </a:pPr>
            <a:r>
              <a:rPr lang="en-US" i="1" dirty="0" err="1" smtClean="0"/>
              <a:t>utpost</a:t>
            </a:r>
            <a:r>
              <a:rPr lang="en-US" i="1" dirty="0" smtClean="0"/>
              <a:t> + server = </a:t>
            </a:r>
            <a:r>
              <a:rPr lang="en-US" i="0" dirty="0" smtClean="0"/>
              <a:t>BMW in US; Toyota in </a:t>
            </a:r>
            <a:r>
              <a:rPr lang="en-US" i="0" dirty="0" err="1" smtClean="0"/>
              <a:t>Valenciennes</a:t>
            </a:r>
            <a:r>
              <a:rPr lang="en-US" i="0" dirty="0" smtClean="0"/>
              <a:t>,</a:t>
            </a:r>
            <a:r>
              <a:rPr lang="en-US" i="0" baseline="0" dirty="0" smtClean="0"/>
              <a:t> France.</a:t>
            </a:r>
          </a:p>
          <a:p>
            <a:pPr marL="228600" indent="-228600">
              <a:buFontTx/>
              <a:buChar char="-"/>
              <a:defRPr/>
            </a:pPr>
            <a:endParaRPr lang="en-US" dirty="0" smtClean="0"/>
          </a:p>
          <a:p>
            <a:pPr marL="228600" indent="-228600">
              <a:buFontTx/>
              <a:buChar char="-"/>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US" i="0" baseline="0" dirty="0" smtClean="0"/>
              <a:t>True global networks move locations to the upper row:  it can take a long time to move toward middle and upper boxes!</a:t>
            </a:r>
          </a:p>
          <a:p>
            <a:pPr marL="228600" indent="-228600">
              <a:buFontTx/>
              <a:buNone/>
              <a:defRPr/>
            </a:pPr>
            <a:endParaRPr lang="en-US" dirty="0" smtClean="0"/>
          </a:p>
          <a:p>
            <a:pPr marL="228600" indent="-228600">
              <a:buFontTx/>
              <a:buChar char="-"/>
              <a:defRPr/>
            </a:pPr>
            <a:r>
              <a:rPr lang="en-US" i="0" baseline="0" dirty="0" smtClean="0"/>
              <a:t>Lead plants = at the top of the pyramid in terms of strategic role</a:t>
            </a:r>
          </a:p>
          <a:p>
            <a:pPr marL="228600" indent="-228600">
              <a:buFontTx/>
              <a:buChar char="-"/>
              <a:defRPr/>
            </a:pPr>
            <a:r>
              <a:rPr lang="en-US" i="0" baseline="0" dirty="0" smtClean="0"/>
              <a:t>A printer company that puts R&amp;D and mfg together but for components: so one location on IC boards, another power supplies, a third cartridges and toner, etc.</a:t>
            </a:r>
          </a:p>
          <a:p>
            <a:pPr marL="228600" indent="-228600">
              <a:buFontTx/>
              <a:buChar char="-"/>
              <a:defRPr/>
            </a:pPr>
            <a:r>
              <a:rPr lang="en-US" i="0" baseline="0" dirty="0" smtClean="0"/>
              <a:t>HP </a:t>
            </a:r>
            <a:r>
              <a:rPr lang="en-US" i="0" baseline="0" dirty="0" err="1" smtClean="0"/>
              <a:t>singapore</a:t>
            </a:r>
            <a:r>
              <a:rPr lang="en-US" i="0" baseline="0" dirty="0" smtClean="0"/>
              <a:t> = lead for keyboards and inkjet printers</a:t>
            </a:r>
          </a:p>
          <a:p>
            <a:pPr marL="228600" indent="-228600">
              <a:buFontTx/>
              <a:buChar char="-"/>
              <a:defRPr/>
            </a:pPr>
            <a:r>
              <a:rPr lang="en-US" i="0" baseline="0" dirty="0" err="1" smtClean="0"/>
              <a:t>McK</a:t>
            </a:r>
            <a:r>
              <a:rPr lang="en-US" i="0" baseline="0" dirty="0" smtClean="0"/>
              <a:t> has various centers of competence around the world</a:t>
            </a:r>
          </a:p>
          <a:p>
            <a:pPr marL="228600" indent="-228600">
              <a:buFontTx/>
              <a:buNone/>
              <a:defRPr/>
            </a:pPr>
            <a:endParaRPr lang="en-US" i="0" baseline="0" dirty="0" smtClean="0"/>
          </a:p>
          <a:p>
            <a:pPr marL="228600" indent="-228600">
              <a:buFontTx/>
              <a:buNone/>
              <a:defRPr/>
            </a:pPr>
            <a:endParaRPr lang="en-US" i="1"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24</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mtClean="0"/>
              <a:t>Emphasize that you have an existing global network (or at least have the option to change already identified locations.  We shall not discuss how to find locations and related setup costs.)</a:t>
            </a:r>
          </a:p>
          <a:p>
            <a:endParaRPr lang="en-US" smtClean="0"/>
          </a:p>
          <a:p>
            <a:r>
              <a:rPr lang="en-US" smtClean="0"/>
              <a:t>The two key questions we want to address: you may have an existing SKU that is:</a:t>
            </a:r>
          </a:p>
          <a:p>
            <a:r>
              <a:rPr lang="en-US" smtClean="0"/>
              <a:t>1. offshored to a low cost location; should you bring it back?</a:t>
            </a:r>
          </a:p>
          <a:p>
            <a:r>
              <a:rPr lang="en-US" smtClean="0"/>
              <a:t>2. sourced locally; should you offshore it?</a:t>
            </a:r>
          </a:p>
          <a:p>
            <a:endParaRPr lang="en-US" smtClean="0"/>
          </a:p>
          <a:p>
            <a:r>
              <a:rPr lang="en-US" smtClean="0"/>
              <a:t>Or you may have a new SKU in the pipeline…</a:t>
            </a:r>
          </a:p>
          <a:p>
            <a:endParaRPr lang="en-US" smtClean="0"/>
          </a:p>
          <a:p>
            <a:r>
              <a:rPr lang="en-US" smtClean="0"/>
              <a:t>A good tool to analyze those decisions is TLC—</a:t>
            </a:r>
            <a:r>
              <a:rPr lang="en-US" i="1" smtClean="0"/>
              <a:t>how many of you found it better to use China for the SKUs in mini-case 6?  How did you compute TLC?</a:t>
            </a:r>
            <a:endParaRPr lang="en-US" smtClean="0"/>
          </a:p>
        </p:txBody>
      </p:sp>
      <p:sp>
        <p:nvSpPr>
          <p:cNvPr id="78853" name="Slide Number Placeholder 4"/>
          <p:cNvSpPr>
            <a:spLocks noGrp="1"/>
          </p:cNvSpPr>
          <p:nvPr>
            <p:ph type="sldNum" sz="quarter" idx="5"/>
          </p:nvPr>
        </p:nvSpPr>
        <p:spPr>
          <a:noFill/>
        </p:spPr>
        <p:txBody>
          <a:bodyPr/>
          <a:lstStyle/>
          <a:p>
            <a:pPr defTabSz="974855"/>
            <a:fld id="{5694BDAB-A217-46B8-AE4C-75F13FF92E8B}" type="slidenum">
              <a:rPr lang="en-US" smtClean="0">
                <a:solidFill>
                  <a:srgbClr val="000000"/>
                </a:solidFill>
              </a:rPr>
              <a:pPr defTabSz="974855"/>
              <a:t>26</a:t>
            </a:fld>
            <a:endParaRPr lang="en-US" dirty="0" smtClean="0">
              <a:solidFill>
                <a:srgbClr val="000000"/>
              </a:solidFill>
            </a:endParaRPr>
          </a:p>
        </p:txBody>
      </p:sp>
      <p:sp>
        <p:nvSpPr>
          <p:cNvPr id="78854" name="Footer Placeholder 5"/>
          <p:cNvSpPr>
            <a:spLocks noGrp="1"/>
          </p:cNvSpPr>
          <p:nvPr>
            <p:ph type="ftr" sz="quarter" idx="4"/>
          </p:nvPr>
        </p:nvSpPr>
        <p:spPr>
          <a:noFill/>
        </p:spPr>
        <p:txBody>
          <a:bodyPr/>
          <a:lstStyle/>
          <a:p>
            <a:pPr defTabSz="974855"/>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pPr defTabSz="974855"/>
            <a:r>
              <a:rPr lang="en-US" smtClean="0">
                <a:solidFill>
                  <a:srgbClr val="000000"/>
                </a:solidFill>
              </a:rPr>
              <a:t>Global Dual Sourcing</a:t>
            </a:r>
            <a:endParaRPr lang="en-US" dirty="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t>You’ll need this for Mini-Case 6.</a:t>
            </a:r>
          </a:p>
          <a:p>
            <a:endParaRPr lang="en-US" smtClean="0"/>
          </a:p>
          <a:p>
            <a:r>
              <a:rPr lang="en-US" smtClean="0"/>
              <a:t>A. Some additions to Mini-Case 6 questions to keep things specific: </a:t>
            </a:r>
            <a:br>
              <a:rPr lang="en-US" smtClean="0"/>
            </a:br>
            <a:endParaRPr lang="en-US" smtClean="0"/>
          </a:p>
          <a:p>
            <a:r>
              <a:rPr lang="en-US" smtClean="0"/>
              <a:t>For all questions: focus on the TLC to supply North America only. Furthermore: </a:t>
            </a:r>
            <a:br>
              <a:rPr lang="en-US" smtClean="0"/>
            </a:br>
            <a:endParaRPr lang="en-US" smtClean="0"/>
          </a:p>
          <a:p>
            <a:r>
              <a:rPr lang="en-US" smtClean="0"/>
              <a:t>For question 1: Contrast the TLC assuming all products are produced in Mexico or all in China. For China, assume % of shipments by sea = 100%, 50%, and 0%. (In other words: calculate four TLC numbers.) </a:t>
            </a:r>
            <a:br>
              <a:rPr lang="en-US" smtClean="0"/>
            </a:br>
            <a:endParaRPr lang="en-US" smtClean="0"/>
          </a:p>
          <a:p>
            <a:r>
              <a:rPr lang="en-US" smtClean="0"/>
              <a:t>For question 2: Now implement the proposed tailored global operations strategy and assume first that “high volume” means “monthly sales exceed 30,000 units.” (Thus, the four top SKUs are dual sourced: China serves the base demand of the top 4 SKUs while Mexico serves their surge demand. The remaining SKUs are single sourced from Mexico.) How does TLC depend on the choice of what “high volume” means? How do you suggest implementing a tailored global strategy? </a:t>
            </a:r>
            <a:br>
              <a:rPr lang="en-US" smtClean="0"/>
            </a:br>
            <a:r>
              <a:rPr lang="en-US" smtClean="0"/>
              <a:t/>
            </a:r>
            <a:br>
              <a:rPr lang="en-US" smtClean="0"/>
            </a:br>
            <a:r>
              <a:rPr lang="en-US" smtClean="0"/>
              <a:t/>
            </a:r>
            <a:br>
              <a:rPr lang="en-US" smtClean="0"/>
            </a:br>
            <a:r>
              <a:rPr lang="en-US" smtClean="0"/>
              <a:t>B. The case data and an addendum written by Deloitte are downloadable from BlackBoard under "Course Materials&gt;Case Data". </a:t>
            </a:r>
            <a:br>
              <a:rPr lang="en-US" smtClean="0"/>
            </a:br>
            <a:r>
              <a:rPr lang="en-US" smtClean="0"/>
              <a:t/>
            </a:r>
            <a:br>
              <a:rPr lang="en-US" smtClean="0"/>
            </a:br>
            <a:r>
              <a:rPr lang="en-US" smtClean="0"/>
              <a:t>C. For section 62, you can follow the syllabus' instructions for your group number - 20. (Section 62 group numbers start from 21, so group 24 is equivalent to group 4 for the purpose of this assignment.) </a:t>
            </a:r>
          </a:p>
        </p:txBody>
      </p:sp>
      <p:sp>
        <p:nvSpPr>
          <p:cNvPr id="45060" name="Header Placeholder 3"/>
          <p:cNvSpPr>
            <a:spLocks noGrp="1"/>
          </p:cNvSpPr>
          <p:nvPr>
            <p:ph type="hdr" sz="quarter"/>
          </p:nvPr>
        </p:nvSpPr>
        <p:spPr>
          <a:noFill/>
        </p:spPr>
        <p:txBody>
          <a:bodyPr/>
          <a:lstStyle/>
          <a:p>
            <a:pPr defTabSz="976313"/>
            <a:r>
              <a:rPr lang="en-US">
                <a:solidFill>
                  <a:prstClr val="black"/>
                </a:solidFill>
              </a:rPr>
              <a:t>OPNS454 Week 4: Capacity Timing and Location</a:t>
            </a:r>
          </a:p>
        </p:txBody>
      </p:sp>
      <p:sp>
        <p:nvSpPr>
          <p:cNvPr id="45061" name="Date Placeholder 4"/>
          <p:cNvSpPr>
            <a:spLocks noGrp="1"/>
          </p:cNvSpPr>
          <p:nvPr>
            <p:ph type="dt" sz="quarter" idx="1"/>
          </p:nvPr>
        </p:nvSpPr>
        <p:spPr>
          <a:noFill/>
        </p:spPr>
        <p:txBody>
          <a:bodyPr/>
          <a:lstStyle/>
          <a:p>
            <a:pPr defTabSz="976313"/>
            <a:fld id="{75682A9D-A289-49F2-9E04-CCB21404CB0D}" type="datetime1">
              <a:rPr lang="en-US">
                <a:solidFill>
                  <a:prstClr val="black"/>
                </a:solidFill>
              </a:rPr>
              <a:pPr defTabSz="976313"/>
              <a:t>2/3/2011</a:t>
            </a:fld>
            <a:endParaRPr lang="en-US">
              <a:solidFill>
                <a:prstClr val="black"/>
              </a:solidFill>
            </a:endParaRPr>
          </a:p>
        </p:txBody>
      </p:sp>
      <p:sp>
        <p:nvSpPr>
          <p:cNvPr id="45062" name="Footer Placeholder 5"/>
          <p:cNvSpPr>
            <a:spLocks noGrp="1"/>
          </p:cNvSpPr>
          <p:nvPr>
            <p:ph type="ftr" sz="quarter" idx="4"/>
          </p:nvPr>
        </p:nvSpPr>
        <p:spPr>
          <a:noFill/>
        </p:spPr>
        <p:txBody>
          <a:bodyPr/>
          <a:lstStyle/>
          <a:p>
            <a:pPr defTabSz="976313"/>
            <a:r>
              <a:rPr lang="en-US">
                <a:solidFill>
                  <a:prstClr val="black"/>
                </a:solidFill>
              </a:rPr>
              <a:t>© Van Mieghem</a:t>
            </a:r>
          </a:p>
        </p:txBody>
      </p:sp>
      <p:sp>
        <p:nvSpPr>
          <p:cNvPr id="45063" name="Slide Number Placeholder 6"/>
          <p:cNvSpPr>
            <a:spLocks noGrp="1"/>
          </p:cNvSpPr>
          <p:nvPr>
            <p:ph type="sldNum" sz="quarter" idx="5"/>
          </p:nvPr>
        </p:nvSpPr>
        <p:spPr>
          <a:noFill/>
        </p:spPr>
        <p:txBody>
          <a:bodyPr/>
          <a:lstStyle/>
          <a:p>
            <a:pPr defTabSz="976313"/>
            <a:fld id="{E8591805-EF8C-4710-B197-4A88DE22DA48}" type="slidenum">
              <a:rPr lang="en-US">
                <a:solidFill>
                  <a:prstClr val="black"/>
                </a:solidFill>
              </a:rPr>
              <a:pPr defTabSz="976313"/>
              <a:t>27</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pPr defTabSz="974855"/>
            <a:fld id="{196F2FF6-3B32-49A3-A660-1139031D3E34}" type="slidenum">
              <a:rPr lang="en-US" smtClean="0">
                <a:solidFill>
                  <a:srgbClr val="000000"/>
                </a:solidFill>
              </a:rPr>
              <a:pPr defTabSz="974855"/>
              <a:t>28</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pPr defTabSz="974855"/>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pPr defTabSz="974855"/>
            <a:r>
              <a:rPr lang="en-US" smtClean="0">
                <a:solidFill>
                  <a:srgbClr val="000000"/>
                </a:solidFill>
              </a:rPr>
              <a:t>Global Dual Sourcing</a:t>
            </a:r>
            <a:endParaRPr lang="en-US" dirty="0">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dirty="0" smtClean="0"/>
              <a:t>Note:</a:t>
            </a:r>
          </a:p>
          <a:p>
            <a:r>
              <a:rPr lang="en-US" dirty="0" smtClean="0"/>
              <a:t>Later in the game we will have:</a:t>
            </a:r>
          </a:p>
          <a:p>
            <a:r>
              <a:rPr lang="en-US" dirty="0" smtClean="0"/>
              <a:t>Sigma = 15</a:t>
            </a:r>
          </a:p>
          <a:p>
            <a:endParaRPr lang="en-US" dirty="0" smtClean="0"/>
          </a:p>
          <a:p>
            <a:endParaRPr lang="en-US" dirty="0" smtClean="0"/>
          </a:p>
          <a:p>
            <a:r>
              <a:rPr lang="en-US" dirty="0" smtClean="0"/>
              <a:t>What should service level be?  Two bounds:</a:t>
            </a:r>
          </a:p>
          <a:p>
            <a:endParaRPr lang="en-US" dirty="0" smtClean="0"/>
          </a:p>
          <a:p>
            <a:r>
              <a:rPr lang="en-US" dirty="0" smtClean="0"/>
              <a:t>Simple single-period newsboy suggests optimal service level = (p-c)/p = about $3/$10 = .3 so that z = -0.5</a:t>
            </a:r>
          </a:p>
          <a:p>
            <a:r>
              <a:rPr lang="en-US" dirty="0" smtClean="0"/>
              <a:t>But we have inventory carry-over, so c is really only the holding cost so that SL = (10 - .07)/10 = 99% so that z = 2.45</a:t>
            </a:r>
          </a:p>
          <a:p>
            <a:r>
              <a:rPr lang="en-US" dirty="0" smtClean="0"/>
              <a:t>This would set </a:t>
            </a:r>
          </a:p>
          <a:p>
            <a:pPr>
              <a:buFontTx/>
              <a:buChar char="•"/>
            </a:pPr>
            <a:r>
              <a:rPr lang="en-US" dirty="0" smtClean="0"/>
              <a:t> Mexico safety stock at 2.45*15 = 36.8</a:t>
            </a:r>
          </a:p>
          <a:p>
            <a:pPr>
              <a:buFontTx/>
              <a:buChar char="•"/>
            </a:pPr>
            <a:r>
              <a:rPr lang="en-US" dirty="0" smtClean="0"/>
              <a:t> China safety stock at 2.45*</a:t>
            </a:r>
            <a:r>
              <a:rPr lang="en-US" dirty="0" err="1" smtClean="0"/>
              <a:t>sqrt</a:t>
            </a:r>
            <a:r>
              <a:rPr lang="en-US" dirty="0" smtClean="0"/>
              <a:t>(4)*15 = 73.5</a:t>
            </a:r>
          </a:p>
          <a:p>
            <a:endParaRPr lang="en-US" dirty="0" smtClean="0"/>
          </a:p>
          <a:p>
            <a:endParaRPr lang="en-US" dirty="0" smtClean="0"/>
          </a:p>
        </p:txBody>
      </p:sp>
      <p:sp>
        <p:nvSpPr>
          <p:cNvPr id="82948" name="Header Placeholder 3"/>
          <p:cNvSpPr>
            <a:spLocks noGrp="1"/>
          </p:cNvSpPr>
          <p:nvPr>
            <p:ph type="hdr" sz="quarter"/>
          </p:nvPr>
        </p:nvSpPr>
        <p:spPr>
          <a:noFill/>
        </p:spPr>
        <p:txBody>
          <a:bodyPr/>
          <a:lstStyle/>
          <a:p>
            <a:pPr defTabSz="974855"/>
            <a:r>
              <a:rPr lang="en-US" smtClean="0">
                <a:solidFill>
                  <a:prstClr val="black"/>
                </a:solidFill>
              </a:rPr>
              <a:t>Global Dual Sourcing</a:t>
            </a:r>
            <a:endParaRPr lang="en-US" dirty="0">
              <a:solidFill>
                <a:prstClr val="black"/>
              </a:solidFill>
            </a:endParaRPr>
          </a:p>
        </p:txBody>
      </p:sp>
      <p:sp>
        <p:nvSpPr>
          <p:cNvPr id="82950" name="Footer Placeholder 5"/>
          <p:cNvSpPr>
            <a:spLocks noGrp="1"/>
          </p:cNvSpPr>
          <p:nvPr>
            <p:ph type="ftr" sz="quarter" idx="4"/>
          </p:nvPr>
        </p:nvSpPr>
        <p:spPr>
          <a:noFill/>
        </p:spPr>
        <p:txBody>
          <a:bodyPr/>
          <a:lstStyle/>
          <a:p>
            <a:pPr defTabSz="974855"/>
            <a:r>
              <a:rPr lang="en-US" dirty="0" smtClean="0">
                <a:solidFill>
                  <a:prstClr val="black"/>
                </a:solidFill>
              </a:rPr>
              <a:t>© Van Mieghem</a:t>
            </a:r>
          </a:p>
        </p:txBody>
      </p:sp>
      <p:sp>
        <p:nvSpPr>
          <p:cNvPr id="82951" name="Slide Number Placeholder 6"/>
          <p:cNvSpPr>
            <a:spLocks noGrp="1"/>
          </p:cNvSpPr>
          <p:nvPr>
            <p:ph type="sldNum" sz="quarter" idx="5"/>
          </p:nvPr>
        </p:nvSpPr>
        <p:spPr>
          <a:noFill/>
        </p:spPr>
        <p:txBody>
          <a:bodyPr/>
          <a:lstStyle/>
          <a:p>
            <a:pPr defTabSz="974855"/>
            <a:fld id="{20E17834-8DB6-4C00-BA12-8693F8D961FC}" type="slidenum">
              <a:rPr lang="en-US" smtClean="0">
                <a:solidFill>
                  <a:prstClr val="black"/>
                </a:solidFill>
              </a:rPr>
              <a:pPr defTabSz="974855"/>
              <a:t>29</a:t>
            </a:fld>
            <a:endParaRPr lang="en-US" dirty="0" smtClean="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a:solidFill>
                  <a:prstClr val="black"/>
                </a:solidFill>
              </a:rPr>
              <a:t>J.A. Van Mieghem/Operations/Supply Chain Mgt</a:t>
            </a:r>
          </a:p>
        </p:txBody>
      </p:sp>
      <p:sp>
        <p:nvSpPr>
          <p:cNvPr id="5" name="Rectangle 7"/>
          <p:cNvSpPr>
            <a:spLocks noGrp="1" noChangeArrowheads="1"/>
          </p:cNvSpPr>
          <p:nvPr>
            <p:ph type="sldNum" sz="quarter" idx="5"/>
          </p:nvPr>
        </p:nvSpPr>
        <p:spPr>
          <a:ln/>
        </p:spPr>
        <p:txBody>
          <a:bodyPr/>
          <a:lstStyle/>
          <a:p>
            <a:fld id="{D5F75D72-914B-4CB4-9B8E-36DEFDB029E4}" type="slidenum">
              <a:rPr lang="en-US">
                <a:solidFill>
                  <a:prstClr val="black"/>
                </a:solidFill>
              </a:rPr>
              <a:pPr/>
              <a:t>30</a:t>
            </a:fld>
            <a:endParaRPr lang="en-US">
              <a:solidFill>
                <a:prstClr val="black"/>
              </a:solidFill>
            </a:endParaRPr>
          </a:p>
        </p:txBody>
      </p:sp>
      <p:sp>
        <p:nvSpPr>
          <p:cNvPr id="747522" name="Rectangle 2"/>
          <p:cNvSpPr>
            <a:spLocks noGrp="1" noChangeArrowheads="1"/>
          </p:cNvSpPr>
          <p:nvPr>
            <p:ph type="body" idx="1"/>
          </p:nvPr>
        </p:nvSpPr>
        <p:spPr>
          <a:xfrm>
            <a:off x="574676" y="4335463"/>
            <a:ext cx="6162675" cy="4545012"/>
          </a:xfrm>
          <a:noFill/>
          <a:ln/>
        </p:spPr>
        <p:txBody>
          <a:bodyPr lIns="97420" tIns="49536" rIns="97420" bIns="49536"/>
          <a:lstStyle/>
          <a:p>
            <a:endParaRPr lang="en-US"/>
          </a:p>
          <a:p>
            <a:endParaRPr lang="en-US"/>
          </a:p>
        </p:txBody>
      </p:sp>
      <p:sp>
        <p:nvSpPr>
          <p:cNvPr id="747523" name="Rectangle 3"/>
          <p:cNvSpPr>
            <a:spLocks noGrp="1" noRot="1" noChangeAspect="1" noChangeArrowheads="1" noTextEdit="1"/>
          </p:cNvSpPr>
          <p:nvPr>
            <p:ph type="sldImg"/>
          </p:nvPr>
        </p:nvSpPr>
        <p:spPr>
          <a:xfrm>
            <a:off x="938213" y="98425"/>
            <a:ext cx="5441950" cy="4081463"/>
          </a:xfrm>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1683" name="Rectangle 3"/>
          <p:cNvSpPr>
            <a:spLocks noGrp="1" noChangeArrowheads="1"/>
          </p:cNvSpPr>
          <p:nvPr>
            <p:ph type="dt" sz="quarter" idx="1"/>
          </p:nvPr>
        </p:nvSpPr>
        <p:spPr>
          <a:noFill/>
        </p:spPr>
        <p:txBody>
          <a:bodyPr/>
          <a:lstStyle/>
          <a:p>
            <a:pPr defTabSz="976313"/>
            <a:fld id="{358074A9-B7A6-4958-A722-E7084895D865}" type="datetime1">
              <a:rPr lang="en-US" sz="1200" smtClean="0">
                <a:solidFill>
                  <a:srgbClr val="000000"/>
                </a:solidFill>
                <a:latin typeface="Arial" pitchFamily="34" charset="0"/>
              </a:rPr>
              <a:pPr defTabSz="976313"/>
              <a:t>2/3/2011</a:t>
            </a:fld>
            <a:endParaRPr lang="en-US" sz="1200" smtClean="0">
              <a:solidFill>
                <a:srgbClr val="000000"/>
              </a:solidFill>
              <a:latin typeface="Arial" pitchFamily="34" charset="0"/>
            </a:endParaRPr>
          </a:p>
        </p:txBody>
      </p:sp>
      <p:sp>
        <p:nvSpPr>
          <p:cNvPr id="7168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1685" name="Rectangle 7"/>
          <p:cNvSpPr>
            <a:spLocks noGrp="1" noChangeArrowheads="1"/>
          </p:cNvSpPr>
          <p:nvPr>
            <p:ph type="sldNum" sz="quarter" idx="5"/>
          </p:nvPr>
        </p:nvSpPr>
        <p:spPr>
          <a:noFill/>
        </p:spPr>
        <p:txBody>
          <a:bodyPr/>
          <a:lstStyle/>
          <a:p>
            <a:pPr defTabSz="976313"/>
            <a:fld id="{6805BBF2-1AF5-4B28-80DF-CCEAB5806D9C}" type="slidenum">
              <a:rPr lang="en-US" sz="1200" smtClean="0">
                <a:solidFill>
                  <a:srgbClr val="000000"/>
                </a:solidFill>
                <a:latin typeface="Arial" pitchFamily="34" charset="0"/>
              </a:rPr>
              <a:pPr defTabSz="976313"/>
              <a:t>3</a:t>
            </a:fld>
            <a:endParaRPr lang="en-US" sz="1200" smtClean="0">
              <a:solidFill>
                <a:srgbClr val="000000"/>
              </a:solidFill>
              <a:latin typeface="Arial" pitchFamily="34" charset="0"/>
            </a:endParaRPr>
          </a:p>
        </p:txBody>
      </p:sp>
      <p:sp>
        <p:nvSpPr>
          <p:cNvPr id="71686" name="Rectangle 4"/>
          <p:cNvSpPr>
            <a:spLocks noGrp="1" noRot="1" noChangeAspect="1" noChangeArrowheads="1" noTextEdit="1"/>
          </p:cNvSpPr>
          <p:nvPr>
            <p:ph type="sldImg"/>
          </p:nvPr>
        </p:nvSpPr>
        <p:spPr>
          <a:ln/>
        </p:spPr>
      </p:sp>
      <p:sp>
        <p:nvSpPr>
          <p:cNvPr id="29703" name="Rectangle 5"/>
          <p:cNvSpPr>
            <a:spLocks noGrp="1" noChangeArrowheads="1"/>
          </p:cNvSpPr>
          <p:nvPr>
            <p:ph type="body" idx="1"/>
          </p:nvPr>
        </p:nvSpPr>
        <p:spPr>
          <a:ln/>
        </p:spPr>
        <p:txBody>
          <a:bodyPr/>
          <a:lstStyle/>
          <a:p>
            <a:pPr>
              <a:defRPr/>
            </a:pPr>
            <a:r>
              <a:rPr lang="en-US" dirty="0" smtClean="0"/>
              <a:t>Let’s start by understanding how to decide on timing.  Some of this discussion will be useful for the Lilly case, which we will use to study how type decisions (flex vs. dedicated) interact with timing.</a:t>
            </a:r>
          </a:p>
          <a:p>
            <a:pPr>
              <a:defRPr/>
            </a:pPr>
            <a:endParaRPr lang="en-US" dirty="0" smtClean="0"/>
          </a:p>
          <a:p>
            <a:pPr>
              <a:defRPr/>
            </a:pPr>
            <a:endParaRPr lang="en-US" dirty="0" smtClean="0"/>
          </a:p>
          <a:p>
            <a:pPr>
              <a:defRPr/>
            </a:pPr>
            <a:r>
              <a:rPr lang="en-US" dirty="0" smtClean="0"/>
              <a:t>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lvl="1">
              <a:defRPr/>
            </a:pPr>
            <a:r>
              <a:rPr lang="en-US" dirty="0" smtClean="0"/>
              <a:t>L	complicates 	fast adjustments</a:t>
            </a:r>
          </a:p>
          <a:p>
            <a:pPr lvl="1">
              <a:defRPr/>
            </a:pPr>
            <a:r>
              <a:rPr lang="en-US" dirty="0" smtClean="0"/>
              <a:t>Lumpiness	precise</a:t>
            </a:r>
          </a:p>
          <a:p>
            <a:pPr lvl="1">
              <a:defRPr/>
            </a:pPr>
            <a:r>
              <a:rPr lang="en-US" dirty="0" err="1" smtClean="0"/>
              <a:t>EoS</a:t>
            </a:r>
            <a:r>
              <a:rPr lang="en-US" dirty="0" smtClean="0"/>
              <a:t>		cheap</a:t>
            </a:r>
          </a:p>
          <a:p>
            <a:pPr lvl="1">
              <a:defRPr/>
            </a:pPr>
            <a:r>
              <a:rPr lang="en-US" dirty="0" smtClean="0"/>
              <a:t>Irreversibility	reversible</a:t>
            </a:r>
          </a:p>
          <a:p>
            <a:pPr>
              <a:defRPr/>
            </a:pPr>
            <a:endParaRPr lang="en-US" dirty="0" smtClean="0"/>
          </a:p>
          <a:p>
            <a:pPr>
              <a:defRPr/>
            </a:pPr>
            <a:r>
              <a:rPr lang="en-US" dirty="0" smtClean="0"/>
              <a:t>The result is that capacity dynamics will either lead or lag demand changes…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51203" name="Rectangle 3"/>
          <p:cNvSpPr>
            <a:spLocks noGrp="1" noChangeArrowheads="1"/>
          </p:cNvSpPr>
          <p:nvPr>
            <p:ph type="dt" sz="quarter" idx="1"/>
          </p:nvPr>
        </p:nvSpPr>
        <p:spPr>
          <a:noFill/>
        </p:spPr>
        <p:txBody>
          <a:bodyPr/>
          <a:lstStyle/>
          <a:p>
            <a:pPr defTabSz="976313"/>
            <a:fld id="{73F818F6-C3FF-487C-8C6C-D36AEB1F9CAE}" type="datetime1">
              <a:rPr lang="en-US">
                <a:solidFill>
                  <a:prstClr val="black"/>
                </a:solidFill>
              </a:rPr>
              <a:pPr defTabSz="976313"/>
              <a:t>2/3/2011</a:t>
            </a:fld>
            <a:endParaRPr lang="en-US">
              <a:solidFill>
                <a:prstClr val="black"/>
              </a:solidFill>
            </a:endParaRPr>
          </a:p>
        </p:txBody>
      </p:sp>
      <p:sp>
        <p:nvSpPr>
          <p:cNvPr id="51204"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51205" name="Rectangle 7"/>
          <p:cNvSpPr>
            <a:spLocks noGrp="1" noChangeArrowheads="1"/>
          </p:cNvSpPr>
          <p:nvPr>
            <p:ph type="sldNum" sz="quarter" idx="5"/>
          </p:nvPr>
        </p:nvSpPr>
        <p:spPr>
          <a:noFill/>
        </p:spPr>
        <p:txBody>
          <a:bodyPr/>
          <a:lstStyle/>
          <a:p>
            <a:pPr defTabSz="976313"/>
            <a:fld id="{12128527-E821-4005-9167-2D9609A6AA90}" type="slidenum">
              <a:rPr lang="en-US">
                <a:solidFill>
                  <a:prstClr val="black"/>
                </a:solidFill>
              </a:rPr>
              <a:pPr defTabSz="976313"/>
              <a:t>32</a:t>
            </a:fld>
            <a:endParaRPr lang="en-US">
              <a:solidFill>
                <a:prstClr val="black"/>
              </a:solidFill>
            </a:endParaRPr>
          </a:p>
        </p:txBody>
      </p:sp>
      <p:sp>
        <p:nvSpPr>
          <p:cNvPr id="51206" name="Rectangle 4"/>
          <p:cNvSpPr>
            <a:spLocks noGrp="1" noRot="1" noChangeAspect="1" noChangeArrowheads="1" noTextEdit="1"/>
          </p:cNvSpPr>
          <p:nvPr>
            <p:ph type="sldImg"/>
          </p:nvPr>
        </p:nvSpPr>
        <p:spPr>
          <a:ln/>
        </p:spPr>
      </p:sp>
      <p:sp>
        <p:nvSpPr>
          <p:cNvPr id="51207" name="Rectangle 5"/>
          <p:cNvSpPr>
            <a:spLocks noGrp="1" noChangeArrowheads="1"/>
          </p:cNvSpPr>
          <p:nvPr>
            <p:ph type="body" idx="1"/>
          </p:nvPr>
        </p:nvSpPr>
        <p:spPr>
          <a:noFill/>
          <a:ln/>
        </p:spPr>
        <p:txBody>
          <a:bodyPr/>
          <a:lstStyle/>
          <a:p>
            <a:pPr lvl="2" eaLnBrk="1" hangingPunct="1">
              <a:buClr>
                <a:srgbClr val="FF3300"/>
              </a:buClr>
            </a:pPr>
            <a:r>
              <a:rPr lang="en-US" b="1" smtClean="0">
                <a:solidFill>
                  <a:schemeClr val="bg1"/>
                </a:solidFill>
              </a:rPr>
              <a:t>Next Case: </a:t>
            </a:r>
            <a:r>
              <a:rPr lang="en-US" i="1" smtClean="0">
                <a:solidFill>
                  <a:schemeClr val="bg1"/>
                </a:solidFill>
              </a:rPr>
              <a:t>Mexico-China </a:t>
            </a:r>
            <a:r>
              <a:rPr lang="en-US" smtClean="0">
                <a:solidFill>
                  <a:schemeClr val="bg1"/>
                </a:solidFill>
              </a:rPr>
              <a:t>+ panel</a:t>
            </a:r>
            <a:endParaRPr lang="en-US" i="1" smtClean="0">
              <a:solidFill>
                <a:schemeClr val="bg1"/>
              </a:solidFill>
            </a:endParaRPr>
          </a:p>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2/3/2011</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7107" name="Rectangle 3"/>
          <p:cNvSpPr>
            <a:spLocks noGrp="1" noChangeArrowheads="1"/>
          </p:cNvSpPr>
          <p:nvPr>
            <p:ph type="dt" sz="quarter" idx="1"/>
          </p:nvPr>
        </p:nvSpPr>
        <p:spPr>
          <a:noFill/>
        </p:spPr>
        <p:txBody>
          <a:bodyPr/>
          <a:lstStyle/>
          <a:p>
            <a:pPr defTabSz="976313"/>
            <a:fld id="{371A6CB8-F55F-4334-8A89-C3853BC7FC2E}" type="datetime1">
              <a:rPr lang="en-US">
                <a:solidFill>
                  <a:prstClr val="black"/>
                </a:solidFill>
              </a:rPr>
              <a:pPr defTabSz="976313"/>
              <a:t>2/3/2011</a:t>
            </a:fld>
            <a:endParaRPr lang="en-US">
              <a:solidFill>
                <a:prstClr val="black"/>
              </a:solidFill>
            </a:endParaRPr>
          </a:p>
        </p:txBody>
      </p:sp>
      <p:sp>
        <p:nvSpPr>
          <p:cNvPr id="47108"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7109" name="Rectangle 7"/>
          <p:cNvSpPr>
            <a:spLocks noGrp="1" noChangeArrowheads="1"/>
          </p:cNvSpPr>
          <p:nvPr>
            <p:ph type="sldNum" sz="quarter" idx="5"/>
          </p:nvPr>
        </p:nvSpPr>
        <p:spPr>
          <a:noFill/>
        </p:spPr>
        <p:txBody>
          <a:bodyPr/>
          <a:lstStyle/>
          <a:p>
            <a:pPr defTabSz="976313"/>
            <a:fld id="{CE3A3D3D-7B2D-47E7-BF4A-757E38292D43}" type="slidenum">
              <a:rPr lang="en-US">
                <a:solidFill>
                  <a:prstClr val="black"/>
                </a:solidFill>
              </a:rPr>
              <a:pPr defTabSz="976313"/>
              <a:t>34</a:t>
            </a:fld>
            <a:endParaRPr lang="en-US">
              <a:solidFill>
                <a:prstClr val="black"/>
              </a:solidFill>
            </a:endParaRPr>
          </a:p>
        </p:txBody>
      </p:sp>
      <p:sp>
        <p:nvSpPr>
          <p:cNvPr id="4711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7111" name="Rectangle 3"/>
          <p:cNvSpPr>
            <a:spLocks noGrp="1" noChangeArrowheads="1"/>
          </p:cNvSpPr>
          <p:nvPr>
            <p:ph type="body" idx="1"/>
          </p:nvPr>
        </p:nvSpPr>
        <p:spPr>
          <a:noFill/>
          <a:ln/>
        </p:spPr>
        <p:txBody>
          <a:bodyPr/>
          <a:lstStyle/>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8131" name="Rectangle 3"/>
          <p:cNvSpPr>
            <a:spLocks noGrp="1" noChangeArrowheads="1"/>
          </p:cNvSpPr>
          <p:nvPr>
            <p:ph type="dt" sz="quarter" idx="1"/>
          </p:nvPr>
        </p:nvSpPr>
        <p:spPr>
          <a:noFill/>
        </p:spPr>
        <p:txBody>
          <a:bodyPr/>
          <a:lstStyle/>
          <a:p>
            <a:pPr defTabSz="976313"/>
            <a:fld id="{0DEE7BCB-85EA-4889-A3BB-84C8CB071E21}" type="datetime1">
              <a:rPr lang="en-US">
                <a:solidFill>
                  <a:prstClr val="black"/>
                </a:solidFill>
              </a:rPr>
              <a:pPr defTabSz="976313"/>
              <a:t>2/3/2011</a:t>
            </a:fld>
            <a:endParaRPr lang="en-US">
              <a:solidFill>
                <a:prstClr val="black"/>
              </a:solidFill>
            </a:endParaRPr>
          </a:p>
        </p:txBody>
      </p:sp>
      <p:sp>
        <p:nvSpPr>
          <p:cNvPr id="48132"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8133" name="Rectangle 7"/>
          <p:cNvSpPr>
            <a:spLocks noGrp="1" noChangeArrowheads="1"/>
          </p:cNvSpPr>
          <p:nvPr>
            <p:ph type="sldNum" sz="quarter" idx="5"/>
          </p:nvPr>
        </p:nvSpPr>
        <p:spPr>
          <a:noFill/>
        </p:spPr>
        <p:txBody>
          <a:bodyPr/>
          <a:lstStyle/>
          <a:p>
            <a:pPr defTabSz="976313"/>
            <a:fld id="{0DB157CF-44F1-4E0C-AD6E-F593DD394949}" type="slidenum">
              <a:rPr lang="en-US">
                <a:solidFill>
                  <a:prstClr val="black"/>
                </a:solidFill>
              </a:rPr>
              <a:pPr defTabSz="976313"/>
              <a:t>35</a:t>
            </a:fld>
            <a:endParaRPr lang="en-US">
              <a:solidFill>
                <a:prstClr val="black"/>
              </a:solidFill>
            </a:endParaRPr>
          </a:p>
        </p:txBody>
      </p:sp>
      <p:sp>
        <p:nvSpPr>
          <p:cNvPr id="481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8135" name="Rectangle 3"/>
          <p:cNvSpPr>
            <a:spLocks noGrp="1" noChangeArrowheads="1"/>
          </p:cNvSpPr>
          <p:nvPr>
            <p:ph type="body" idx="1"/>
          </p:nvPr>
        </p:nvSpPr>
        <p:spPr>
          <a:noFill/>
          <a:ln/>
        </p:spPr>
        <p:txBody>
          <a:bodyPr/>
          <a:lstStyle/>
          <a:p>
            <a:r>
              <a:rPr lang="en-US" smtClean="0"/>
              <a:t>Timing and lcoation also interact.</a:t>
            </a:r>
          </a:p>
          <a:p>
            <a:endParaRPr lang="en-US" smtClean="0"/>
          </a:p>
          <a:p>
            <a:r>
              <a:rPr lang="en-US" smtClean="0"/>
              <a:t>You are Acciona and are starting operations in the US. </a:t>
            </a:r>
          </a:p>
          <a:p>
            <a:r>
              <a:rPr lang="en-US" smtClean="0"/>
              <a:t>- Assume you have a myopic view and build one location: that would be best in A.</a:t>
            </a:r>
          </a:p>
          <a:p>
            <a:r>
              <a:rPr lang="en-US" smtClean="0"/>
              <a:t>- If, however, you anticipate potential future additions: it may be better to start in B so that in the longer term you add C.  [B+C have lower TLC than A.]</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4035" name="Rectangle 3"/>
          <p:cNvSpPr>
            <a:spLocks noGrp="1" noChangeArrowheads="1"/>
          </p:cNvSpPr>
          <p:nvPr>
            <p:ph type="dt" sz="quarter" idx="1"/>
          </p:nvPr>
        </p:nvSpPr>
        <p:spPr>
          <a:noFill/>
        </p:spPr>
        <p:txBody>
          <a:bodyPr/>
          <a:lstStyle/>
          <a:p>
            <a:pPr defTabSz="976313"/>
            <a:fld id="{4D67D317-8F9D-4827-A4BC-BA8EB641CFAB}" type="datetime1">
              <a:rPr lang="en-US">
                <a:solidFill>
                  <a:prstClr val="black"/>
                </a:solidFill>
              </a:rPr>
              <a:pPr defTabSz="976313"/>
              <a:t>2/3/2011</a:t>
            </a:fld>
            <a:endParaRPr lang="en-US">
              <a:solidFill>
                <a:prstClr val="black"/>
              </a:solidFill>
            </a:endParaRPr>
          </a:p>
        </p:txBody>
      </p:sp>
      <p:sp>
        <p:nvSpPr>
          <p:cNvPr id="44036"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4037" name="Rectangle 7"/>
          <p:cNvSpPr>
            <a:spLocks noGrp="1" noChangeArrowheads="1"/>
          </p:cNvSpPr>
          <p:nvPr>
            <p:ph type="sldNum" sz="quarter" idx="5"/>
          </p:nvPr>
        </p:nvSpPr>
        <p:spPr>
          <a:noFill/>
        </p:spPr>
        <p:txBody>
          <a:bodyPr/>
          <a:lstStyle/>
          <a:p>
            <a:pPr defTabSz="976313"/>
            <a:fld id="{EA6DE0EB-49C8-4AFC-99A7-6FB6CD3FC5F5}" type="slidenum">
              <a:rPr lang="en-US">
                <a:solidFill>
                  <a:prstClr val="black"/>
                </a:solidFill>
              </a:rPr>
              <a:pPr defTabSz="976313"/>
              <a:t>36</a:t>
            </a:fld>
            <a:endParaRPr lang="en-US">
              <a:solidFill>
                <a:prstClr val="black"/>
              </a:solidFill>
            </a:endParaRPr>
          </a:p>
        </p:txBody>
      </p:sp>
      <p:sp>
        <p:nvSpPr>
          <p:cNvPr id="4403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4039" name="Rectangle 3"/>
          <p:cNvSpPr>
            <a:spLocks noGrp="1" noChangeArrowheads="1"/>
          </p:cNvSpPr>
          <p:nvPr>
            <p:ph type="body" idx="1"/>
          </p:nvPr>
        </p:nvSpPr>
        <p:spPr>
          <a:noFill/>
          <a:ln/>
        </p:spPr>
        <p:txBody>
          <a:bodyPr/>
          <a:lstStyle/>
          <a:p>
            <a:r>
              <a:rPr lang="en-US" i="1" smtClean="0"/>
              <a:t>For which industries is spatial analysis important?</a:t>
            </a:r>
          </a:p>
          <a:p>
            <a:r>
              <a:rPr lang="en-US" i="1" smtClean="0"/>
              <a:t>	- </a:t>
            </a:r>
            <a:r>
              <a:rPr lang="en-US" smtClean="0"/>
              <a:t>when transportation is an important cost factor</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6083" name="Rectangle 3"/>
          <p:cNvSpPr>
            <a:spLocks noGrp="1" noChangeArrowheads="1"/>
          </p:cNvSpPr>
          <p:nvPr>
            <p:ph type="dt" sz="quarter" idx="1"/>
          </p:nvPr>
        </p:nvSpPr>
        <p:spPr>
          <a:noFill/>
        </p:spPr>
        <p:txBody>
          <a:bodyPr/>
          <a:lstStyle/>
          <a:p>
            <a:pPr defTabSz="976313"/>
            <a:fld id="{FC04BD09-EFC5-4641-AFA1-457CB1434A4E}" type="datetime1">
              <a:rPr lang="en-US">
                <a:solidFill>
                  <a:prstClr val="black"/>
                </a:solidFill>
              </a:rPr>
              <a:pPr defTabSz="976313"/>
              <a:t>2/3/2011</a:t>
            </a:fld>
            <a:endParaRPr lang="en-US">
              <a:solidFill>
                <a:prstClr val="black"/>
              </a:solidFill>
            </a:endParaRPr>
          </a:p>
        </p:txBody>
      </p:sp>
      <p:sp>
        <p:nvSpPr>
          <p:cNvPr id="46084"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6085" name="Rectangle 7"/>
          <p:cNvSpPr>
            <a:spLocks noGrp="1" noChangeArrowheads="1"/>
          </p:cNvSpPr>
          <p:nvPr>
            <p:ph type="sldNum" sz="quarter" idx="5"/>
          </p:nvPr>
        </p:nvSpPr>
        <p:spPr>
          <a:noFill/>
        </p:spPr>
        <p:txBody>
          <a:bodyPr/>
          <a:lstStyle/>
          <a:p>
            <a:pPr defTabSz="976313"/>
            <a:fld id="{C974E663-2DA1-45FD-8872-68FE0346ABA5}" type="slidenum">
              <a:rPr lang="en-US">
                <a:solidFill>
                  <a:prstClr val="black"/>
                </a:solidFill>
              </a:rPr>
              <a:pPr defTabSz="976313"/>
              <a:t>37</a:t>
            </a:fld>
            <a:endParaRPr lang="en-US">
              <a:solidFill>
                <a:prstClr val="black"/>
              </a:solidFill>
            </a:endParaRPr>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mtClean="0"/>
              <a:t>Professor, </a:t>
            </a:r>
          </a:p>
          <a:p>
            <a:r>
              <a:rPr lang="en-US" smtClean="0"/>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smtClean="0"/>
              <a:t>Cheers,</a:t>
            </a:r>
          </a:p>
          <a:p>
            <a:r>
              <a:rPr lang="en-US" smtClean="0"/>
              <a:t>Michael Loesel</a:t>
            </a:r>
          </a:p>
          <a:p>
            <a:r>
              <a:rPr lang="en-US" smtClean="0"/>
              <a:t>________________________________________________</a:t>
            </a:r>
          </a:p>
          <a:p>
            <a:r>
              <a:rPr lang="en-US" smtClean="0"/>
              <a:t>Michael D. Loesel</a:t>
            </a:r>
          </a:p>
          <a:p>
            <a:r>
              <a:rPr lang="en-US" smtClean="0"/>
              <a:t>mloesel2007@kellogg.northwestern.edu</a:t>
            </a:r>
          </a:p>
          <a:p>
            <a:r>
              <a:rPr lang="en-US" smtClean="0"/>
              <a:t>Kellogg School of Management</a:t>
            </a:r>
          </a:p>
          <a:p>
            <a:r>
              <a:rPr lang="en-US" smtClean="0"/>
              <a:t>Northwestern University</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50179" name="Rectangle 3"/>
          <p:cNvSpPr>
            <a:spLocks noGrp="1" noChangeArrowheads="1"/>
          </p:cNvSpPr>
          <p:nvPr>
            <p:ph type="dt" sz="quarter" idx="1"/>
          </p:nvPr>
        </p:nvSpPr>
        <p:spPr>
          <a:noFill/>
        </p:spPr>
        <p:txBody>
          <a:bodyPr/>
          <a:lstStyle/>
          <a:p>
            <a:pPr defTabSz="976313"/>
            <a:fld id="{F9776053-1880-46EE-877E-E8504C4C4B59}" type="datetime1">
              <a:rPr lang="en-US">
                <a:solidFill>
                  <a:prstClr val="black"/>
                </a:solidFill>
              </a:rPr>
              <a:pPr defTabSz="976313"/>
              <a:t>2/3/2011</a:t>
            </a:fld>
            <a:endParaRPr lang="en-US">
              <a:solidFill>
                <a:prstClr val="black"/>
              </a:solidFill>
            </a:endParaRPr>
          </a:p>
        </p:txBody>
      </p:sp>
      <p:sp>
        <p:nvSpPr>
          <p:cNvPr id="50180"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76313"/>
            <a:fld id="{B5397205-78B2-44DA-A926-D6FF28DA6560}" type="slidenum">
              <a:rPr lang="en-US">
                <a:solidFill>
                  <a:prstClr val="black"/>
                </a:solidFill>
              </a:rPr>
              <a:pPr defTabSz="976313"/>
              <a:t>38</a:t>
            </a:fld>
            <a:endParaRPr lang="en-US">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76313"/>
            <a:r>
              <a:rPr lang="en-US">
                <a:solidFill>
                  <a:prstClr val="black"/>
                </a:solidFill>
              </a:rPr>
              <a:t>OPNS454 Week 4: Capacity Timing and Location</a:t>
            </a:r>
          </a:p>
        </p:txBody>
      </p:sp>
      <p:sp>
        <p:nvSpPr>
          <p:cNvPr id="41987" name="Rectangle 3"/>
          <p:cNvSpPr>
            <a:spLocks noGrp="1" noChangeArrowheads="1"/>
          </p:cNvSpPr>
          <p:nvPr>
            <p:ph type="dt" sz="quarter" idx="1"/>
          </p:nvPr>
        </p:nvSpPr>
        <p:spPr>
          <a:noFill/>
        </p:spPr>
        <p:txBody>
          <a:bodyPr/>
          <a:lstStyle/>
          <a:p>
            <a:pPr defTabSz="976313"/>
            <a:fld id="{187A1A9E-D836-4AAE-8989-B916E63B9468}" type="datetime1">
              <a:rPr lang="en-US">
                <a:solidFill>
                  <a:prstClr val="black"/>
                </a:solidFill>
              </a:rPr>
              <a:pPr defTabSz="976313"/>
              <a:t>2/3/2011</a:t>
            </a:fld>
            <a:endParaRPr lang="en-US">
              <a:solidFill>
                <a:prstClr val="black"/>
              </a:solidFill>
            </a:endParaRPr>
          </a:p>
        </p:txBody>
      </p:sp>
      <p:sp>
        <p:nvSpPr>
          <p:cNvPr id="41988" name="Rectangle 6"/>
          <p:cNvSpPr>
            <a:spLocks noGrp="1" noChangeArrowheads="1"/>
          </p:cNvSpPr>
          <p:nvPr>
            <p:ph type="ftr" sz="quarter" idx="4"/>
          </p:nvPr>
        </p:nvSpPr>
        <p:spPr>
          <a:noFill/>
        </p:spPr>
        <p:txBody>
          <a:bodyPr/>
          <a:lstStyle/>
          <a:p>
            <a:pPr defTabSz="976313"/>
            <a:r>
              <a:rPr lang="en-US">
                <a:solidFill>
                  <a:prstClr val="black"/>
                </a:solidFill>
              </a:rPr>
              <a:t>© Van Mieghem</a:t>
            </a:r>
          </a:p>
        </p:txBody>
      </p:sp>
      <p:sp>
        <p:nvSpPr>
          <p:cNvPr id="41989" name="Rectangle 7"/>
          <p:cNvSpPr>
            <a:spLocks noGrp="1" noChangeArrowheads="1"/>
          </p:cNvSpPr>
          <p:nvPr>
            <p:ph type="sldNum" sz="quarter" idx="5"/>
          </p:nvPr>
        </p:nvSpPr>
        <p:spPr>
          <a:noFill/>
        </p:spPr>
        <p:txBody>
          <a:bodyPr/>
          <a:lstStyle/>
          <a:p>
            <a:pPr defTabSz="976313"/>
            <a:fld id="{BBC9328C-CAF1-4487-8455-3DA3DB670445}" type="slidenum">
              <a:rPr lang="en-US">
                <a:solidFill>
                  <a:prstClr val="black"/>
                </a:solidFill>
              </a:rPr>
              <a:pPr defTabSz="976313"/>
              <a:t>39</a:t>
            </a:fld>
            <a:endParaRPr lang="en-US">
              <a:solidFill>
                <a:prstClr val="black"/>
              </a:solidFill>
            </a:endParaRPr>
          </a:p>
        </p:txBody>
      </p:sp>
      <p:sp>
        <p:nvSpPr>
          <p:cNvPr id="4199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41991" name="Rectangle 3"/>
          <p:cNvSpPr>
            <a:spLocks noGrp="1" noChangeArrowheads="1"/>
          </p:cNvSpPr>
          <p:nvPr>
            <p:ph type="body" idx="1"/>
          </p:nvPr>
        </p:nvSpPr>
        <p:spPr>
          <a:noFill/>
          <a:ln/>
        </p:spPr>
        <p:txBody>
          <a:bodyPr/>
          <a:lstStyle/>
          <a:p>
            <a:r>
              <a:rPr lang="en-US" smtClean="0"/>
              <a:t>Hi Prof. v. Mieghem:  You asked me to send you a story I brought up last class. When we talked about the Cargolifter Zeppelins, you asked me to talk about this company. My association with Cargolifter was that the unions at Audi were afraid of it. They thought that as long as VW invested in the large steel presses in Germany, there will be automotive manufacturing. But Cargolifter would actually give them the option to transport even those heavy presses to other sites, e.g., in Eastern Europe. So they were glad to see the company go bankrupt.  --Best, Sebastian Bachmann, MBA/MEM 2007,  sbachmann2007@kellogg.northwestern.edu</a:t>
            </a:r>
          </a:p>
          <a:p>
            <a:endParaRPr lang="en-US" smtClean="0"/>
          </a:p>
          <a:p>
            <a:pPr>
              <a:lnSpc>
                <a:spcPct val="90000"/>
              </a:lnSpc>
            </a:pPr>
            <a:r>
              <a:rPr lang="en-US" smtClean="0"/>
              <a:t>Airships, also called </a:t>
            </a:r>
            <a:r>
              <a:rPr lang="en-US" b="1" smtClean="0"/>
              <a:t>dirigibles</a:t>
            </a:r>
            <a:r>
              <a:rPr lang="en-US" smtClean="0"/>
              <a:t>, served as an alternative to transoceanic travel by boat in the early 1900s. However, the future of dirigibles as transportation vehicles ended when the </a:t>
            </a:r>
            <a:r>
              <a:rPr lang="en-US" b="1" smtClean="0"/>
              <a:t>Hindenburg</a:t>
            </a:r>
            <a:r>
              <a:rPr lang="en-US" smtClean="0"/>
              <a:t>, a giant hydrogen-filled dirigible, burst into flames over Lakehurst, N.J., in 1937. Once </a:t>
            </a:r>
            <a:r>
              <a:rPr lang="en-US" smtClean="0">
                <a:hlinkClick r:id="rId3"/>
              </a:rPr>
              <a:t>airplanes</a:t>
            </a:r>
            <a:r>
              <a:rPr lang="en-US" smtClean="0"/>
              <a:t> were recognized as safe for passenger travel, few saw a need for commercial airships. </a:t>
            </a:r>
          </a:p>
          <a:p>
            <a:pPr>
              <a:lnSpc>
                <a:spcPct val="90000"/>
              </a:lnSpc>
            </a:pPr>
            <a:endParaRPr lang="en-US" smtClean="0"/>
          </a:p>
          <a:p>
            <a:pPr>
              <a:lnSpc>
                <a:spcPct val="90000"/>
              </a:lnSpc>
            </a:pPr>
            <a:r>
              <a:rPr lang="en-US" smtClean="0"/>
              <a:t>Most airships you see today are used as flying billboards, like the </a:t>
            </a:r>
            <a:r>
              <a:rPr lang="en-US" smtClean="0">
                <a:hlinkClick r:id="rId4"/>
              </a:rPr>
              <a:t>Goodyear</a:t>
            </a:r>
            <a:r>
              <a:rPr lang="en-US" smtClean="0"/>
              <a:t> or </a:t>
            </a:r>
            <a:r>
              <a:rPr lang="en-US" smtClean="0">
                <a:hlinkClick r:id="rId5"/>
              </a:rPr>
              <a:t>Fuji</a:t>
            </a:r>
            <a:r>
              <a:rPr lang="en-US" smtClean="0"/>
              <a:t> blimps you see hovering above major sporting events. But airships may soon provide more than advertising. One German company is bringing back the mammoth dirigibles of the early 20th century to fill a niche in the transportation industry. </a:t>
            </a:r>
            <a:r>
              <a:rPr lang="en-US" smtClean="0">
                <a:hlinkClick r:id="rId6"/>
              </a:rPr>
              <a:t>CargoLifter AG</a:t>
            </a:r>
            <a:r>
              <a:rPr lang="en-US" smtClean="0"/>
              <a:t> is investing in the idea that dirigibles have an advantage over other forms of transportation. </a:t>
            </a:r>
            <a:r>
              <a:rPr lang="en-US" smtClean="0">
                <a:solidFill>
                  <a:srgbClr val="FF0000"/>
                </a:solidFill>
              </a:rPr>
              <a:t>The company says that its giant </a:t>
            </a:r>
            <a:r>
              <a:rPr lang="en-US" b="1" smtClean="0">
                <a:solidFill>
                  <a:srgbClr val="FF0000"/>
                </a:solidFill>
              </a:rPr>
              <a:t>CL 160</a:t>
            </a:r>
            <a:r>
              <a:rPr lang="en-US" smtClean="0">
                <a:solidFill>
                  <a:srgbClr val="FF0000"/>
                </a:solidFill>
              </a:rPr>
              <a:t> airship can reach areas that are too difficult to reach by train, truck or current cargo ships. And they can haul more cargo than even the biggest heavy-cargo-transport military </a:t>
            </a:r>
            <a:r>
              <a:rPr lang="en-US" smtClean="0">
                <a:solidFill>
                  <a:srgbClr val="FF0000"/>
                </a:solidFill>
                <a:hlinkClick r:id="rId3"/>
              </a:rPr>
              <a:t>airplanes</a:t>
            </a:r>
            <a:r>
              <a:rPr lang="en-US" smtClean="0">
                <a:solidFill>
                  <a:srgbClr val="FF0000"/>
                </a:solidFill>
              </a:rPr>
              <a:t>. </a:t>
            </a:r>
          </a:p>
          <a:p>
            <a:pPr>
              <a:lnSpc>
                <a:spcPct val="90000"/>
              </a:lnSpc>
            </a:pPr>
            <a:endParaRPr lang="en-US" smtClean="0"/>
          </a:p>
          <a:p>
            <a:pPr>
              <a:lnSpc>
                <a:spcPct val="90000"/>
              </a:lnSpc>
            </a:pPr>
            <a:r>
              <a:rPr lang="en-US" smtClean="0"/>
              <a:t>The CL 160 Structure</a:t>
            </a:r>
            <a:br>
              <a:rPr lang="en-US" smtClean="0"/>
            </a:br>
            <a:r>
              <a:rPr lang="en-US" smtClean="0"/>
              <a:t>It seems only appropriate that a company located just a few miles south of Berlin would be responsible for breathing new life into the airship. After all, it was German </a:t>
            </a:r>
            <a:r>
              <a:rPr lang="en-US" b="1" smtClean="0"/>
              <a:t>Count Ferdinand von Zeppelin</a:t>
            </a:r>
            <a:r>
              <a:rPr lang="en-US" smtClean="0"/>
              <a:t> who first flew a dirigible in 1900, which is how airships came to be called "zeppelins." CargoLifter's CL 160 airship design harkens back to the time of those early zeppelins; but the company has incorporated some exciting new technology. The overall size of the CL 160 is overwhelming. </a:t>
            </a:r>
            <a:r>
              <a:rPr lang="en-US" smtClean="0">
                <a:solidFill>
                  <a:srgbClr val="FF0000"/>
                </a:solidFill>
              </a:rPr>
              <a:t>Nearly three football fields in length, it can easily swallow four of Goodyear's largest blimps</a:t>
            </a:r>
            <a:r>
              <a:rPr lang="en-US" smtClean="0"/>
              <a:t>. The airship is 853 feet (260 meters) long and has a maximum diameter of 213 feet (65 m). While the Hindenburg was filled with hydrogen, which is flammable, the CL 160 will hold more than 19 million cubic feet (550,000 cubic meters) of non-inflammable helium gas. Here are the basic components of the CL 160…</a:t>
            </a:r>
          </a:p>
          <a:p>
            <a:pPr>
              <a:lnSpc>
                <a:spcPct val="90000"/>
              </a:lnSpc>
            </a:pPr>
            <a:r>
              <a:rPr lang="en-US" smtClean="0"/>
              <a:t>Hangar</a:t>
            </a:r>
            <a:br>
              <a:rPr lang="en-US" smtClean="0"/>
            </a:br>
            <a:r>
              <a:rPr lang="en-US" smtClean="0"/>
              <a:t>In November 2000, CargoLifter completed the hangar that will house the CL 160 airship. As you can imagine, the hangar has to be enormous to house such an airship. The hangar in Brand, Germany, is one of the largest self-supporting hangars in the world. It is about 1,200 feet (360 m) long, 700 feet (210 m) wide and 350 feet (107 m) tall. </a:t>
            </a:r>
            <a:r>
              <a:rPr lang="en-US" smtClean="0">
                <a:solidFill>
                  <a:srgbClr val="FF0000"/>
                </a:solidFill>
              </a:rPr>
              <a:t>Das ist so groß, dass die Freiheitsstatue von New York (93 m) darin stehen und der Eiffelturm von Paris (322 m) darin liegen könnte.</a:t>
            </a:r>
            <a:endParaRPr lang="en-US" smtClean="0"/>
          </a:p>
          <a:p>
            <a:pPr>
              <a:lnSpc>
                <a:spcPct val="90000"/>
              </a:lnSpc>
            </a:pPr>
            <a:r>
              <a:rPr lang="en-US" smtClean="0"/>
              <a:t>Business:</a:t>
            </a:r>
          </a:p>
          <a:p>
            <a:pPr>
              <a:lnSpc>
                <a:spcPct val="90000"/>
              </a:lnSpc>
            </a:pPr>
            <a:r>
              <a:rPr lang="en-US" smtClean="0"/>
              <a:t>CargoLifter says the CL 160 isn't designed to take the place of other cargo transport vehicles, such as trucks, trains or </a:t>
            </a:r>
            <a:r>
              <a:rPr lang="en-US" smtClean="0">
                <a:hlinkClick r:id="rId3"/>
              </a:rPr>
              <a:t>airplanes</a:t>
            </a:r>
            <a:r>
              <a:rPr lang="en-US" smtClean="0"/>
              <a:t>. Instead, the airship will supplement those conventional means when it is necessary to get large cargo to hard-to-reach locations. </a:t>
            </a:r>
          </a:p>
          <a:p>
            <a:pPr>
              <a:lnSpc>
                <a:spcPct val="90000"/>
              </a:lnSpc>
            </a:pPr>
            <a:r>
              <a:rPr lang="en-US" smtClean="0"/>
              <a:t>CargoLifter hopes to have its first airship finished by 2002, with a multi-ship fleet circling the globe two years later. The company plans to build about four airships per year beginning in 2004. The ships will be manufactured in Brand, Germany. In October, the company announced that it will build a second plant in New Bern, N.C., which will be completed by 2005. </a:t>
            </a:r>
          </a:p>
          <a:p>
            <a:pPr>
              <a:lnSpc>
                <a:spcPct val="90000"/>
              </a:lnSpc>
            </a:pPr>
            <a:r>
              <a:rPr lang="en-US" smtClean="0"/>
              <a:t>Update: CargoLifter went bankrupt in May 2002, and its hangar is now home to “Tropical Islands Resort.”</a:t>
            </a:r>
          </a:p>
          <a:p>
            <a:pPr>
              <a:lnSpc>
                <a:spcPct val="90000"/>
              </a:lnSpc>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2707" name="Rectangle 3"/>
          <p:cNvSpPr>
            <a:spLocks noGrp="1" noChangeArrowheads="1"/>
          </p:cNvSpPr>
          <p:nvPr>
            <p:ph type="dt" sz="quarter" idx="1"/>
          </p:nvPr>
        </p:nvSpPr>
        <p:spPr>
          <a:noFill/>
        </p:spPr>
        <p:txBody>
          <a:bodyPr/>
          <a:lstStyle/>
          <a:p>
            <a:pPr defTabSz="976313"/>
            <a:fld id="{390FABD4-6DAA-4209-9F5B-1597371E2797}" type="datetime1">
              <a:rPr lang="en-US" sz="1200" smtClean="0">
                <a:solidFill>
                  <a:srgbClr val="000000"/>
                </a:solidFill>
                <a:latin typeface="Arial" pitchFamily="34" charset="0"/>
              </a:rPr>
              <a:pPr defTabSz="976313"/>
              <a:t>2/3/2011</a:t>
            </a:fld>
            <a:endParaRPr lang="en-US" sz="1200" smtClean="0">
              <a:solidFill>
                <a:srgbClr val="000000"/>
              </a:solidFill>
              <a:latin typeface="Arial" pitchFamily="34" charset="0"/>
            </a:endParaRPr>
          </a:p>
        </p:txBody>
      </p:sp>
      <p:sp>
        <p:nvSpPr>
          <p:cNvPr id="72708"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2709" name="Rectangle 7"/>
          <p:cNvSpPr>
            <a:spLocks noGrp="1" noChangeArrowheads="1"/>
          </p:cNvSpPr>
          <p:nvPr>
            <p:ph type="sldNum" sz="quarter" idx="5"/>
          </p:nvPr>
        </p:nvSpPr>
        <p:spPr>
          <a:noFill/>
        </p:spPr>
        <p:txBody>
          <a:bodyPr/>
          <a:lstStyle/>
          <a:p>
            <a:pPr defTabSz="976313"/>
            <a:fld id="{D5E3B598-4D46-48FC-A33F-2047FE043EC3}" type="slidenum">
              <a:rPr lang="en-US" sz="1200" smtClean="0">
                <a:solidFill>
                  <a:srgbClr val="000000"/>
                </a:solidFill>
                <a:latin typeface="Arial" pitchFamily="34" charset="0"/>
              </a:rPr>
              <a:pPr defTabSz="976313"/>
              <a:t>4</a:t>
            </a:fld>
            <a:endParaRPr lang="en-US" sz="1200" smtClean="0">
              <a:solidFill>
                <a:srgbClr val="000000"/>
              </a:solidFill>
              <a:latin typeface="Arial" pitchFamily="34" charset="0"/>
            </a:endParaRPr>
          </a:p>
        </p:txBody>
      </p:sp>
      <p:sp>
        <p:nvSpPr>
          <p:cNvPr id="72710" name="Rectangle 4"/>
          <p:cNvSpPr>
            <a:spLocks noGrp="1" noRot="1" noChangeAspect="1" noChangeArrowheads="1" noTextEdit="1"/>
          </p:cNvSpPr>
          <p:nvPr>
            <p:ph type="sldImg"/>
          </p:nvPr>
        </p:nvSpPr>
        <p:spPr>
          <a:ln/>
        </p:spPr>
      </p:sp>
      <p:sp>
        <p:nvSpPr>
          <p:cNvPr id="72711" name="Rectangle 5"/>
          <p:cNvSpPr>
            <a:spLocks noGrp="1" noChangeArrowheads="1"/>
          </p:cNvSpPr>
          <p:nvPr>
            <p:ph type="body" idx="1"/>
          </p:nvPr>
        </p:nvSpPr>
        <p:spPr>
          <a:noFill/>
          <a:ln/>
        </p:spPr>
        <p:txBody>
          <a:bodyPr/>
          <a:lstStyle/>
          <a:p>
            <a:r>
              <a:rPr lang="en-US" dirty="0" smtClean="0"/>
              <a:t>Leading (e.g., ACC)</a:t>
            </a:r>
          </a:p>
          <a:p>
            <a:pPr marL="228600" indent="-228600">
              <a:buFont typeface="+mj-lt"/>
              <a:buAutoNum type="arabicPeriod"/>
            </a:pPr>
            <a:r>
              <a:rPr lang="en-US" dirty="0" smtClean="0"/>
              <a:t>Good service: abundant capacity = good response times, risk of loosing customers to competition is small</a:t>
            </a:r>
          </a:p>
          <a:p>
            <a:pPr marL="228600" indent="-228600">
              <a:buFont typeface="+mj-lt"/>
              <a:buAutoNum type="arabicPeriod"/>
            </a:pPr>
            <a:r>
              <a:rPr lang="en-US" dirty="0" smtClean="0"/>
              <a:t>No shortages: No lost-sales or dissatisfied customers, which could invite entry of competitors. Can exploit “up-side” of forecast</a:t>
            </a:r>
          </a:p>
          <a:p>
            <a:pPr marL="228600" indent="-228600">
              <a:buFont typeface="+mj-lt"/>
              <a:buAutoNum type="arabicPeriod"/>
            </a:pPr>
            <a:r>
              <a:rPr lang="en-US" dirty="0" smtClean="0"/>
              <a:t>Aids market development.</a:t>
            </a:r>
          </a:p>
          <a:p>
            <a:pPr marL="228600" indent="-228600">
              <a:buFont typeface="+mj-lt"/>
              <a:buAutoNum type="arabicPeriod"/>
            </a:pPr>
            <a:r>
              <a:rPr lang="en-US" dirty="0" smtClean="0"/>
              <a:t>Competitive barrier to entry</a:t>
            </a:r>
          </a:p>
          <a:p>
            <a:pPr marL="228600" indent="-228600">
              <a:buFont typeface="+mj-lt"/>
              <a:buAutoNum type="arabicPeriod"/>
            </a:pPr>
            <a:r>
              <a:rPr lang="en-US" dirty="0" smtClean="0"/>
              <a:t>Not sensitive to start-up problems with new capacity</a:t>
            </a:r>
          </a:p>
          <a:p>
            <a:endParaRPr lang="en-US" dirty="0" smtClean="0"/>
          </a:p>
          <a:p>
            <a:r>
              <a:rPr lang="en-US" dirty="0" smtClean="0"/>
              <a:t>Lagging (e.g., DJC and Harley)</a:t>
            </a:r>
          </a:p>
          <a:p>
            <a:pPr marL="228600" indent="-228600">
              <a:buFont typeface="+mj-lt"/>
              <a:buAutoNum type="arabicPeriod"/>
            </a:pPr>
            <a:r>
              <a:rPr lang="en-US" dirty="0" smtClean="0"/>
              <a:t>High cost efficiency: No under-utilization</a:t>
            </a:r>
          </a:p>
          <a:p>
            <a:pPr marL="228600" indent="-228600">
              <a:buFont typeface="+mj-lt"/>
              <a:buAutoNum type="arabicPeriod"/>
            </a:pPr>
            <a:r>
              <a:rPr lang="en-US" dirty="0" smtClean="0"/>
              <a:t>Eliminate capacity-overage risk</a:t>
            </a:r>
          </a:p>
          <a:p>
            <a:pPr marL="228600" indent="-228600">
              <a:buFont typeface="+mj-lt"/>
              <a:buAutoNum type="arabicPeriod"/>
            </a:pPr>
            <a:r>
              <a:rPr lang="en-US" dirty="0" smtClean="0"/>
              <a:t>Option value of waiting</a:t>
            </a:r>
          </a:p>
          <a:p>
            <a:pPr marL="228600" indent="-228600">
              <a:buFont typeface="+mj-lt"/>
              <a:buAutoNum type="arabicPeriod"/>
            </a:pPr>
            <a:r>
              <a:rPr lang="en-US" dirty="0" smtClean="0"/>
              <a:t>Delays capital expense </a:t>
            </a:r>
          </a:p>
          <a:p>
            <a:pPr marL="228600" indent="-228600">
              <a:buFont typeface="+mj-lt"/>
              <a:buAutoNum type="arabicPeriod"/>
            </a:pPr>
            <a:r>
              <a:rPr lang="en-US" dirty="0" smtClean="0"/>
              <a:t>Less dependent on accurate forecasting, but difficult to measure excess demand if there is no waiting list</a:t>
            </a:r>
          </a:p>
          <a:p>
            <a:pPr marL="228600" indent="-228600">
              <a:buFont typeface="+mj-lt"/>
              <a:buAutoNum type="arabicPeriod"/>
            </a:pPr>
            <a:r>
              <a:rPr lang="en-US" dirty="0" smtClean="0"/>
              <a:t>New and cheaper technology may be available in future</a:t>
            </a:r>
          </a:p>
          <a:p>
            <a:pPr marL="228600" indent="-228600">
              <a:buFont typeface="+mj-lt"/>
              <a:buAutoNum type="arabicPeriod"/>
            </a:pPr>
            <a:r>
              <a:rPr lang="en-US" dirty="0" smtClean="0"/>
              <a:t>Gives control of retailers through allocation: if they want bikes, they better be nice and not price-gauge.</a:t>
            </a:r>
          </a:p>
          <a:p>
            <a:endParaRPr lang="en-US" dirty="0" smtClean="0"/>
          </a:p>
          <a:p>
            <a:r>
              <a:rPr lang="en-US" dirty="0" smtClean="0"/>
              <a:t>With </a:t>
            </a:r>
            <a:r>
              <a:rPr lang="en-US" dirty="0" smtClean="0"/>
              <a:t>uncertainty and frictions, perfect leading is hard. The other extreme is perfect lagging.</a:t>
            </a:r>
          </a:p>
          <a:p>
            <a:r>
              <a:rPr lang="en-US" dirty="0" smtClean="0"/>
              <a:t>Recall: discrete (chunky, infrequent) = new </a:t>
            </a:r>
            <a:r>
              <a:rPr lang="en-US" dirty="0" smtClean="0"/>
              <a:t>plants/additions</a:t>
            </a:r>
            <a:r>
              <a:rPr lang="en-US" dirty="0" smtClean="0"/>
              <a:t>	vs. continuous (small, frequent) = CI, outsourcing</a:t>
            </a:r>
          </a:p>
          <a:p>
            <a:endParaRPr lang="en-US" dirty="0" smtClean="0"/>
          </a:p>
          <a:p>
            <a:r>
              <a:rPr lang="en-US" dirty="0" smtClean="0"/>
              <a:t>Decisions + driving factors:</a:t>
            </a:r>
          </a:p>
          <a:p>
            <a:pPr>
              <a:buFont typeface="Arial" pitchFamily="34" charset="0"/>
              <a:buChar char="•"/>
            </a:pPr>
            <a:r>
              <a:rPr lang="en-US" dirty="0" smtClean="0"/>
              <a:t>Size .  Drivers: </a:t>
            </a:r>
            <a:r>
              <a:rPr lang="en-US" dirty="0" err="1" smtClean="0"/>
              <a:t>EoS</a:t>
            </a:r>
            <a:r>
              <a:rPr lang="en-US" dirty="0" smtClean="0"/>
              <a:t>, discount factor (=cost of excess cap), option value NPD, capacity shortage (underage) cost</a:t>
            </a:r>
          </a:p>
          <a:p>
            <a:pPr>
              <a:buFont typeface="Arial" pitchFamily="34" charset="0"/>
              <a:buChar char="•"/>
            </a:pPr>
            <a:r>
              <a:rPr lang="en-US" dirty="0" smtClean="0"/>
              <a:t>Timing: drivers: </a:t>
            </a:r>
            <a:r>
              <a:rPr lang="en-US" dirty="0" err="1" smtClean="0"/>
              <a:t>leadtime</a:t>
            </a:r>
            <a:r>
              <a:rPr lang="en-US" dirty="0" smtClean="0"/>
              <a:t>, growth-rate</a:t>
            </a:r>
          </a:p>
          <a:p>
            <a:endParaRPr lang="en-US" dirty="0" smtClean="0"/>
          </a:p>
          <a:p>
            <a:endParaRPr lang="en-US" dirty="0" smtClean="0"/>
          </a:p>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3731" name="Rectangle 3"/>
          <p:cNvSpPr>
            <a:spLocks noGrp="1" noChangeArrowheads="1"/>
          </p:cNvSpPr>
          <p:nvPr>
            <p:ph type="dt" sz="quarter" idx="1"/>
          </p:nvPr>
        </p:nvSpPr>
        <p:spPr>
          <a:noFill/>
        </p:spPr>
        <p:txBody>
          <a:bodyPr/>
          <a:lstStyle/>
          <a:p>
            <a:pPr defTabSz="976313"/>
            <a:fld id="{5457DF36-D778-4334-8212-23069D46B5D7}" type="datetime1">
              <a:rPr lang="en-US" sz="1200" smtClean="0">
                <a:solidFill>
                  <a:srgbClr val="000000"/>
                </a:solidFill>
                <a:latin typeface="Arial" pitchFamily="34" charset="0"/>
              </a:rPr>
              <a:pPr defTabSz="976313"/>
              <a:t>2/3/2011</a:t>
            </a:fld>
            <a:endParaRPr lang="en-US" sz="1200" smtClean="0">
              <a:solidFill>
                <a:srgbClr val="000000"/>
              </a:solidFill>
              <a:latin typeface="Arial" pitchFamily="34" charset="0"/>
            </a:endParaRPr>
          </a:p>
        </p:txBody>
      </p:sp>
      <p:sp>
        <p:nvSpPr>
          <p:cNvPr id="73732"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3733" name="Rectangle 7"/>
          <p:cNvSpPr>
            <a:spLocks noGrp="1" noChangeArrowheads="1"/>
          </p:cNvSpPr>
          <p:nvPr>
            <p:ph type="sldNum" sz="quarter" idx="5"/>
          </p:nvPr>
        </p:nvSpPr>
        <p:spPr>
          <a:noFill/>
        </p:spPr>
        <p:txBody>
          <a:bodyPr/>
          <a:lstStyle/>
          <a:p>
            <a:pPr defTabSz="976313"/>
            <a:fld id="{D59A8E90-B630-4A5E-9C9D-1C5C81658450}" type="slidenum">
              <a:rPr lang="en-US" sz="1200" smtClean="0">
                <a:solidFill>
                  <a:srgbClr val="000000"/>
                </a:solidFill>
                <a:latin typeface="Arial" pitchFamily="34" charset="0"/>
              </a:rPr>
              <a:pPr defTabSz="976313"/>
              <a:t>5</a:t>
            </a:fld>
            <a:endParaRPr lang="en-US" sz="1200" smtClean="0">
              <a:solidFill>
                <a:srgbClr val="000000"/>
              </a:solidFill>
              <a:latin typeface="Arial" pitchFamily="34" charset="0"/>
            </a:endParaRPr>
          </a:p>
        </p:txBody>
      </p:sp>
      <p:sp>
        <p:nvSpPr>
          <p:cNvPr id="737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3735" name="Rectangle 3"/>
          <p:cNvSpPr>
            <a:spLocks noGrp="1" noChangeArrowheads="1"/>
          </p:cNvSpPr>
          <p:nvPr>
            <p:ph type="body" idx="1"/>
          </p:nvPr>
        </p:nvSpPr>
        <p:spPr>
          <a:xfrm>
            <a:off x="385763" y="3837601"/>
            <a:ext cx="6543675" cy="5535000"/>
          </a:xfrm>
          <a:noFill/>
          <a:ln/>
        </p:spPr>
        <p:txBody>
          <a:bodyPr/>
          <a:lstStyle/>
          <a:p>
            <a:r>
              <a:rPr lang="en-US" dirty="0" smtClean="0"/>
              <a:t>If not done already, this is a good point to introduce the capacity-inventory-waiting triangle: companies must choose a strategic position in the triangle.  With uncertainty, there typically is either some inventory or waiting.</a:t>
            </a:r>
          </a:p>
          <a:p>
            <a:endParaRPr lang="en-US" dirty="0" smtClean="0"/>
          </a:p>
          <a:p>
            <a:r>
              <a:rPr lang="en-US" dirty="0" smtClean="0"/>
              <a:t>Advantages smoothing:</a:t>
            </a:r>
          </a:p>
          <a:p>
            <a:pPr>
              <a:buFontTx/>
              <a:buChar char="-"/>
            </a:pPr>
            <a:r>
              <a:rPr lang="en-US" dirty="0" smtClean="0"/>
              <a:t>Increases average capacity utilization</a:t>
            </a:r>
          </a:p>
          <a:p>
            <a:pPr>
              <a:buFontTx/>
              <a:buChar char="-"/>
            </a:pPr>
            <a:r>
              <a:rPr lang="en-US" dirty="0" smtClean="0"/>
              <a:t>Delays capacity expansions</a:t>
            </a:r>
            <a:endParaRPr lang="en-US" dirty="0" smtClean="0"/>
          </a:p>
          <a:p>
            <a:endParaRPr lang="en-US" dirty="0" smtClean="0"/>
          </a:p>
          <a:p>
            <a:r>
              <a:rPr lang="en-US" dirty="0" smtClean="0"/>
              <a:t>Note the similarity between two:</a:t>
            </a:r>
          </a:p>
          <a:p>
            <a:pPr>
              <a:buFontTx/>
              <a:buChar char="-"/>
            </a:pPr>
            <a:r>
              <a:rPr lang="en-US" dirty="0" smtClean="0"/>
              <a:t>Inventory smoothing pre-builds (using excess capacity) to later fill the shortage</a:t>
            </a:r>
          </a:p>
          <a:p>
            <a:pPr>
              <a:buFontTx/>
              <a:buChar char="-"/>
            </a:pPr>
            <a:r>
              <a:rPr lang="en-US" dirty="0" smtClean="0"/>
              <a:t>Backorders take up the shortage, and fill later with excess capacity</a:t>
            </a:r>
          </a:p>
          <a:p>
            <a:endParaRPr lang="en-US" dirty="0" smtClean="0"/>
          </a:p>
          <a:p>
            <a:r>
              <a:rPr lang="en-US" dirty="0" smtClean="0"/>
              <a:t>See </a:t>
            </a:r>
            <a:r>
              <a:rPr lang="en-US" dirty="0" smtClean="0"/>
              <a:t>the Koss example in chapter 3: trading off capacity with inventory.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Van Mieghem text (p84): “In practice alpha is virtually always</a:t>
            </a:r>
            <a:r>
              <a:rPr lang="en-US" baseline="0" dirty="0" smtClean="0"/>
              <a:t> between .6 and 1.”</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4755" name="Rectangle 3"/>
          <p:cNvSpPr>
            <a:spLocks noGrp="1" noChangeArrowheads="1"/>
          </p:cNvSpPr>
          <p:nvPr>
            <p:ph type="dt" sz="quarter" idx="1"/>
          </p:nvPr>
        </p:nvSpPr>
        <p:spPr>
          <a:noFill/>
        </p:spPr>
        <p:txBody>
          <a:bodyPr/>
          <a:lstStyle/>
          <a:p>
            <a:pPr defTabSz="976313"/>
            <a:fld id="{D47B431F-421B-4CE0-B173-8EE888B08C21}" type="datetime1">
              <a:rPr lang="en-US" sz="1200" smtClean="0">
                <a:solidFill>
                  <a:srgbClr val="000000"/>
                </a:solidFill>
                <a:latin typeface="Arial" pitchFamily="34" charset="0"/>
              </a:rPr>
              <a:pPr defTabSz="976313"/>
              <a:t>2/3/2011</a:t>
            </a:fld>
            <a:endParaRPr lang="en-US" sz="1200" smtClean="0">
              <a:solidFill>
                <a:srgbClr val="000000"/>
              </a:solidFill>
              <a:latin typeface="Arial" pitchFamily="34" charset="0"/>
            </a:endParaRPr>
          </a:p>
        </p:txBody>
      </p:sp>
      <p:sp>
        <p:nvSpPr>
          <p:cNvPr id="74756"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4757" name="Rectangle 7"/>
          <p:cNvSpPr>
            <a:spLocks noGrp="1" noChangeArrowheads="1"/>
          </p:cNvSpPr>
          <p:nvPr>
            <p:ph type="sldNum" sz="quarter" idx="5"/>
          </p:nvPr>
        </p:nvSpPr>
        <p:spPr>
          <a:noFill/>
        </p:spPr>
        <p:txBody>
          <a:bodyPr/>
          <a:lstStyle/>
          <a:p>
            <a:pPr defTabSz="976313"/>
            <a:fld id="{19485550-25F6-4E42-842C-A747412E8BF6}" type="slidenum">
              <a:rPr lang="en-US" sz="1200" smtClean="0">
                <a:solidFill>
                  <a:srgbClr val="000000"/>
                </a:solidFill>
                <a:latin typeface="Arial" pitchFamily="34" charset="0"/>
              </a:rPr>
              <a:pPr defTabSz="976313"/>
              <a:t>7</a:t>
            </a:fld>
            <a:endParaRPr lang="en-US" sz="1200" smtClean="0">
              <a:solidFill>
                <a:srgbClr val="000000"/>
              </a:solidFill>
              <a:latin typeface="Arial" pitchFamily="34" charset="0"/>
            </a:endParaRPr>
          </a:p>
        </p:txBody>
      </p:sp>
      <p:sp>
        <p:nvSpPr>
          <p:cNvPr id="74758" name="Rectangle 2"/>
          <p:cNvSpPr>
            <a:spLocks noGrp="1" noRot="1" noChangeAspect="1" noChangeArrowheads="1" noTextEdit="1"/>
          </p:cNvSpPr>
          <p:nvPr>
            <p:ph type="sldImg"/>
          </p:nvPr>
        </p:nvSpPr>
        <p:spPr>
          <a:xfrm>
            <a:off x="327025" y="230188"/>
            <a:ext cx="4214813" cy="3160712"/>
          </a:xfrm>
          <a:solidFill>
            <a:srgbClr val="FFFFFF"/>
          </a:solidFill>
          <a:ln/>
        </p:spPr>
      </p:sp>
      <p:sp>
        <p:nvSpPr>
          <p:cNvPr id="74759" name="Rectangle 3"/>
          <p:cNvSpPr>
            <a:spLocks noGrp="1" noChangeArrowheads="1"/>
          </p:cNvSpPr>
          <p:nvPr>
            <p:ph type="body" idx="1"/>
          </p:nvPr>
        </p:nvSpPr>
        <p:spPr>
          <a:xfrm>
            <a:off x="293688" y="3452813"/>
            <a:ext cx="6727825" cy="5929312"/>
          </a:xfrm>
          <a:noFill/>
          <a:ln/>
        </p:spPr>
        <p:txBody>
          <a:bodyPr/>
          <a:lstStyle/>
          <a:p>
            <a:r>
              <a:rPr lang="en-US" sz="900" smtClean="0"/>
              <a:t>(Perhaps show spreadsheet? NO! Before showing this slide, do simple graph and intuition on BB:</a:t>
            </a:r>
          </a:p>
          <a:p>
            <a:endParaRPr lang="en-US" smtClean="0"/>
          </a:p>
          <a:p>
            <a:r>
              <a:rPr lang="en-US" smtClean="0"/>
              <a:t>To start, what does your intuition tell you on what will happen if</a:t>
            </a:r>
          </a:p>
          <a:p>
            <a:pPr lvl="1"/>
            <a:r>
              <a:rPr lang="en-US" smtClean="0"/>
              <a:t>EoS increase?	&gt; bigger chunks and less frequent additions</a:t>
            </a:r>
          </a:p>
          <a:p>
            <a:pPr lvl="1"/>
            <a:r>
              <a:rPr lang="en-US" smtClean="0"/>
              <a:t>r decreases?	&gt; same</a:t>
            </a:r>
          </a:p>
          <a:p>
            <a:r>
              <a:rPr lang="en-US" smtClean="0"/>
              <a:t>To find NPV maximizing timing, consider a simple model</a:t>
            </a:r>
          </a:p>
          <a:p>
            <a:endParaRPr lang="en-US" sz="900" smtClean="0"/>
          </a:p>
          <a:p>
            <a:r>
              <a:rPr lang="en-US" sz="900" smtClean="0"/>
              <a:t>Notice: basic model is deterministic &gt; never loose revenue &gt; min PV cost!</a:t>
            </a:r>
          </a:p>
          <a:p>
            <a:endParaRPr lang="en-US" sz="900" smtClean="0"/>
          </a:p>
          <a:p>
            <a:r>
              <a:rPr lang="en-US" sz="900" smtClean="0"/>
              <a:t>Let us illustrate the model with an example (alpha = .7):</a:t>
            </a:r>
          </a:p>
          <a:p>
            <a:pPr>
              <a:buFontTx/>
              <a:buChar char="•"/>
            </a:pPr>
            <a:r>
              <a:rPr lang="en-US" sz="900" smtClean="0"/>
              <a:t>Typical values for alpha are .6 to 1. So, say alpha = .7, then 1/alpha = 1.4 and rt = 0.5.</a:t>
            </a:r>
          </a:p>
          <a:p>
            <a:pPr>
              <a:buFontTx/>
              <a:buChar char="•"/>
            </a:pPr>
            <a:r>
              <a:rPr lang="en-US" sz="900" smtClean="0"/>
              <a:t>Optimal time = 0.5/r.  Say r = .1/yr, we get t = 5years. OK</a:t>
            </a:r>
          </a:p>
          <a:p>
            <a:pPr>
              <a:buFontTx/>
              <a:buChar char="•"/>
            </a:pPr>
            <a:r>
              <a:rPr lang="en-US" sz="900" smtClean="0"/>
              <a:t>Larger EoS (smaller alpha) means increase timing and size = build bigger today and delay future expansion.</a:t>
            </a:r>
          </a:p>
          <a:p>
            <a:pPr>
              <a:buFontTx/>
              <a:buChar char="•"/>
            </a:pPr>
            <a:r>
              <a:rPr lang="en-US" sz="900" smtClean="0"/>
              <a:t>Smaller r also increases timing and size = build bigger today and delay future expansion. This is why the politicians love lower interest rates: it increases investment today (but less frequent in the future). It acts as pulling investments capex cash flows forward to today.</a:t>
            </a:r>
          </a:p>
          <a:p>
            <a:pPr>
              <a:buFontTx/>
              <a:buChar char="•"/>
            </a:pPr>
            <a:endParaRPr lang="en-US" sz="900" smtClean="0"/>
          </a:p>
          <a:p>
            <a:pPr>
              <a:buFontTx/>
              <a:buChar char="•"/>
            </a:pPr>
            <a:r>
              <a:rPr lang="en-US" sz="900" smtClean="0"/>
              <a:t>What about impact of demand growth? </a:t>
            </a:r>
            <a:r>
              <a:rPr lang="en-US" sz="900" i="1" smtClean="0"/>
              <a:t>No impact with power capex, but impact with fixed cost.</a:t>
            </a:r>
            <a:endParaRPr lang="en-US" sz="9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5779" name="Rectangle 3"/>
          <p:cNvSpPr>
            <a:spLocks noGrp="1" noChangeArrowheads="1"/>
          </p:cNvSpPr>
          <p:nvPr>
            <p:ph type="dt" sz="quarter" idx="1"/>
          </p:nvPr>
        </p:nvSpPr>
        <p:spPr>
          <a:noFill/>
        </p:spPr>
        <p:txBody>
          <a:bodyPr/>
          <a:lstStyle/>
          <a:p>
            <a:pPr defTabSz="976313"/>
            <a:fld id="{E72016AC-5B37-496D-8304-7DB8826D3547}" type="datetime1">
              <a:rPr lang="en-US" sz="1200" smtClean="0">
                <a:solidFill>
                  <a:srgbClr val="000000"/>
                </a:solidFill>
                <a:latin typeface="Arial" pitchFamily="34" charset="0"/>
              </a:rPr>
              <a:pPr defTabSz="976313"/>
              <a:t>2/3/2011</a:t>
            </a:fld>
            <a:endParaRPr lang="en-US" sz="1200" smtClean="0">
              <a:solidFill>
                <a:srgbClr val="000000"/>
              </a:solidFill>
              <a:latin typeface="Arial" pitchFamily="34" charset="0"/>
            </a:endParaRPr>
          </a:p>
        </p:txBody>
      </p:sp>
      <p:sp>
        <p:nvSpPr>
          <p:cNvPr id="7578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5781" name="Rectangle 7"/>
          <p:cNvSpPr>
            <a:spLocks noGrp="1" noChangeArrowheads="1"/>
          </p:cNvSpPr>
          <p:nvPr>
            <p:ph type="sldNum" sz="quarter" idx="5"/>
          </p:nvPr>
        </p:nvSpPr>
        <p:spPr>
          <a:noFill/>
        </p:spPr>
        <p:txBody>
          <a:bodyPr/>
          <a:lstStyle/>
          <a:p>
            <a:pPr defTabSz="976313"/>
            <a:fld id="{F5B226F9-0928-4505-A3CF-3FB5348C1F97}" type="slidenum">
              <a:rPr lang="en-US" sz="1200" smtClean="0">
                <a:solidFill>
                  <a:srgbClr val="000000"/>
                </a:solidFill>
                <a:latin typeface="Arial" pitchFamily="34" charset="0"/>
              </a:rPr>
              <a:pPr defTabSz="976313"/>
              <a:t>8</a:t>
            </a:fld>
            <a:endParaRPr lang="en-US" sz="1200" smtClean="0">
              <a:solidFill>
                <a:srgbClr val="000000"/>
              </a:solidFill>
              <a:latin typeface="Arial" pitchFamily="34" charset="0"/>
            </a:endParaRPr>
          </a:p>
        </p:txBody>
      </p:sp>
      <p:sp>
        <p:nvSpPr>
          <p:cNvPr id="7578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5783" name="Rectangle 3"/>
          <p:cNvSpPr>
            <a:spLocks noGrp="1" noChangeArrowheads="1"/>
          </p:cNvSpPr>
          <p:nvPr>
            <p:ph type="body" idx="1"/>
          </p:nvPr>
        </p:nvSpPr>
        <p:spPr>
          <a:noFill/>
          <a:ln/>
        </p:spPr>
        <p:txBody>
          <a:bodyPr/>
          <a:lstStyle/>
          <a:p>
            <a:pPr>
              <a:lnSpc>
                <a:spcPct val="90000"/>
              </a:lnSpc>
            </a:pPr>
            <a:r>
              <a:rPr lang="en-US" smtClean="0"/>
              <a:t>Let us summarize the impact of key timing drivers: </a:t>
            </a:r>
            <a:r>
              <a:rPr lang="en-US" i="1" smtClean="0"/>
              <a:t>answer: first two rows: all upward arrows; last row: depends</a:t>
            </a:r>
            <a:endParaRPr lang="en-US" smtClean="0"/>
          </a:p>
          <a:p>
            <a:pPr>
              <a:lnSpc>
                <a:spcPct val="90000"/>
              </a:lnSpc>
            </a:pPr>
            <a:endParaRPr lang="en-US" smtClean="0"/>
          </a:p>
          <a:p>
            <a:pPr>
              <a:lnSpc>
                <a:spcPct val="90000"/>
              </a:lnSpc>
              <a:buFontTx/>
              <a:buChar char="-"/>
            </a:pPr>
            <a:r>
              <a:rPr lang="en-US" smtClean="0"/>
              <a:t>Easiest: Higher economies of scale leads to higher optimal capacity sizes and less frequent additions</a:t>
            </a:r>
          </a:p>
          <a:p>
            <a:pPr>
              <a:lnSpc>
                <a:spcPct val="90000"/>
              </a:lnSpc>
              <a:buFontTx/>
              <a:buChar char="-"/>
            </a:pPr>
            <a:r>
              <a:rPr lang="en-US" smtClean="0"/>
              <a:t>Higher discounting leads to LOWER optimal capacity sizes and more frequent additions. </a:t>
            </a:r>
          </a:p>
          <a:p>
            <a:pPr lvl="1">
              <a:lnSpc>
                <a:spcPct val="90000"/>
              </a:lnSpc>
              <a:buFontTx/>
              <a:buChar char="-"/>
            </a:pPr>
            <a:r>
              <a:rPr lang="en-US" smtClean="0"/>
              <a:t>Imagine </a:t>
            </a:r>
            <a:r>
              <a:rPr lang="en-US" i="1" smtClean="0"/>
              <a:t>no </a:t>
            </a:r>
            <a:r>
              <a:rPr lang="en-US" smtClean="0"/>
              <a:t>discounting.  Then it is perfectly equal to spend a dollar now versus 5 years from now.  Thus, you may as well spend it all today and build infinite capacity (and exploit EoS competely).</a:t>
            </a:r>
          </a:p>
          <a:p>
            <a:pPr lvl="1">
              <a:lnSpc>
                <a:spcPct val="90000"/>
              </a:lnSpc>
              <a:buFontTx/>
              <a:buChar char="-"/>
            </a:pPr>
            <a:r>
              <a:rPr lang="en-US" smtClean="0"/>
              <a:t>With discounting, capex today is felt more than same capex in future.  The higher discounting, the less future capex impact NPV and hence will push more capacity expansion in the (nearer) future, and less today.</a:t>
            </a:r>
          </a:p>
          <a:p>
            <a:pPr lvl="1">
              <a:lnSpc>
                <a:spcPct val="90000"/>
              </a:lnSpc>
              <a:buFontTx/>
              <a:buChar char="-"/>
            </a:pPr>
            <a:r>
              <a:rPr lang="en-US" smtClean="0"/>
              <a:t>Thus: lower discount rates stimulate current investment (but decrease frequency)</a:t>
            </a:r>
          </a:p>
          <a:p>
            <a:pPr>
              <a:lnSpc>
                <a:spcPct val="90000"/>
              </a:lnSpc>
              <a:buFontTx/>
              <a:buChar char="-"/>
            </a:pPr>
            <a:r>
              <a:rPr lang="en-US" smtClean="0"/>
              <a:t>Higher demand growth: depends on CapEx function. No impact with power CapEx, but with fixed cost it leads to </a:t>
            </a:r>
            <a:r>
              <a:rPr lang="en-US" b="1" smtClean="0"/>
              <a:t>both</a:t>
            </a:r>
            <a:r>
              <a:rPr lang="en-US" smtClean="0"/>
              <a:t> higher optimal capacity sizes and </a:t>
            </a:r>
            <a:r>
              <a:rPr lang="en-US" b="1" smtClean="0"/>
              <a:t>more frequent additions.</a:t>
            </a:r>
          </a:p>
          <a:p>
            <a:pPr lvl="1">
              <a:lnSpc>
                <a:spcPct val="90000"/>
              </a:lnSpc>
              <a:buFontTx/>
              <a:buChar char="-"/>
            </a:pPr>
            <a:r>
              <a:rPr lang="en-US" smtClean="0"/>
              <a:t>The first effect is clear: higher growth allows higher capacity increments</a:t>
            </a:r>
          </a:p>
          <a:p>
            <a:pPr lvl="1">
              <a:lnSpc>
                <a:spcPct val="90000"/>
              </a:lnSpc>
              <a:buFontTx/>
              <a:buChar char="-"/>
            </a:pPr>
            <a:r>
              <a:rPr lang="en-US" smtClean="0"/>
              <a:t>In all other effects, size and time move together.  By increasing demand rate, however, an increases capacity increment may lead to increase or decrease in timing, depending on the relative size of capacity increase to demand rate increase.  The optimal capacity increase is accompanied by a more frequent addition.</a:t>
            </a:r>
          </a:p>
          <a:p>
            <a:pPr lvl="1">
              <a:lnSpc>
                <a:spcPct val="90000"/>
              </a:lnSpc>
              <a:buFontTx/>
              <a:buChar char="-"/>
            </a:pPr>
            <a:r>
              <a:rPr lang="en-US" smtClean="0"/>
              <a:t> D(k*) = D(gt*) = gD(t*)+(Dg)t*. The book shows that D(t*)&lt;0 if D(g)&gt;0: higher growth means more frequent additions. Whether that means larger or smaller additiona depends on the ratio of D(t*)/D(g).</a:t>
            </a:r>
          </a:p>
          <a:p>
            <a:pPr lvl="1">
              <a:lnSpc>
                <a:spcPct val="90000"/>
              </a:lnSpc>
              <a:buFontTx/>
              <a:buChar char="-"/>
            </a:pPr>
            <a:endParaRPr lang="en-US" smtClean="0"/>
          </a:p>
          <a:p>
            <a:pPr>
              <a:lnSpc>
                <a:spcPct val="90000"/>
              </a:lnSpc>
            </a:pPr>
            <a:r>
              <a:rPr lang="en-US" smtClean="0"/>
              <a:t>Main missing factors:</a:t>
            </a:r>
          </a:p>
          <a:p>
            <a:pPr>
              <a:lnSpc>
                <a:spcPct val="90000"/>
              </a:lnSpc>
              <a:buFontTx/>
              <a:buChar char="-"/>
            </a:pPr>
            <a:r>
              <a:rPr lang="en-US" smtClean="0"/>
              <a:t>Uncertainty in demand. It actually can be shown that when demand has a linear growth with noise (Brownian motion with mean gt and variance s^2 t), the entire analysis goes through </a:t>
            </a:r>
            <a:r>
              <a:rPr lang="en-US" i="1" smtClean="0"/>
              <a:t>if </a:t>
            </a:r>
            <a:r>
              <a:rPr lang="en-US" smtClean="0"/>
              <a:t>we replace the discount factor </a:t>
            </a:r>
            <a:r>
              <a:rPr lang="en-US" i="1" smtClean="0"/>
              <a:t>r </a:t>
            </a:r>
            <a:r>
              <a:rPr lang="en-US" smtClean="0"/>
              <a:t>by a </a:t>
            </a:r>
            <a:r>
              <a:rPr lang="en-US" b="1" smtClean="0"/>
              <a:t>smaller </a:t>
            </a:r>
            <a:r>
              <a:rPr lang="en-US" smtClean="0"/>
              <a:t>“uncertainty-adjusted” discount factor r’.  Given basic insights, demand uncertainty thus leads to </a:t>
            </a:r>
            <a:r>
              <a:rPr lang="en-US" b="1" smtClean="0"/>
              <a:t>higher</a:t>
            </a:r>
            <a:r>
              <a:rPr lang="en-US" smtClean="0"/>
              <a:t> capacity increments. Thus, more risky growth leads to higher capacity, which may at first seem to fly in the face of common sense.  However, it should be interpreted as safety capacity: the risk of running out early would lead to earlier capacity additions and with EoS it pays to invest initially into some safety capacity to avert such contingency.</a:t>
            </a:r>
          </a:p>
          <a:p>
            <a:pPr>
              <a:lnSpc>
                <a:spcPct val="90000"/>
              </a:lnSpc>
              <a:buFontTx/>
              <a:buChar char="-"/>
            </a:pPr>
            <a:r>
              <a:rPr lang="en-US" smtClean="0"/>
              <a:t>Leadtimes.  This is capacity leading and to make this work we must assume zero leadtime.  What is the impact of non-zero leadtime?  We cannot implement this policy and will run some shortages, the effect of which is: lost sales, backlogging, or substitution to other product.</a:t>
            </a:r>
          </a:p>
          <a:p>
            <a:pPr>
              <a:lnSpc>
                <a:spcPct val="90000"/>
              </a:lnSpc>
            </a:pPr>
            <a:endParaRPr lang="en-US" sz="12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u="sng" dirty="0" smtClean="0"/>
              <a:t>Ask student</a:t>
            </a:r>
            <a:r>
              <a:rPr lang="en-US" b="1" u="sng" baseline="0" dirty="0" smtClean="0"/>
              <a:t> w</a:t>
            </a:r>
            <a:r>
              <a:rPr lang="en-US" b="1" u="sng" dirty="0" smtClean="0"/>
              <a:t>hat is</a:t>
            </a:r>
            <a:r>
              <a:rPr lang="en-US" b="1" u="sng" baseline="0" dirty="0" smtClean="0"/>
              <a:t> the value of waiting?</a:t>
            </a:r>
            <a:endParaRPr lang="en-US" b="1" u="sng" dirty="0" smtClean="0"/>
          </a:p>
          <a:p>
            <a:endParaRPr lang="en-US" b="0" u="sng" dirty="0" smtClean="0"/>
          </a:p>
          <a:p>
            <a:r>
              <a:rPr lang="en-US" b="0" u="sng" dirty="0" smtClean="0"/>
              <a:t>Solar-Panel Maker to Close a Factory and Delay Expansion </a:t>
            </a:r>
            <a:r>
              <a:rPr lang="en-US" u="sng" dirty="0" smtClean="0"/>
              <a:t>3 November 2010 The New York Times</a:t>
            </a:r>
          </a:p>
          <a:p>
            <a:r>
              <a:rPr lang="en-US" dirty="0" smtClean="0"/>
              <a:t>(Article 3 weeks after the assigned</a:t>
            </a:r>
            <a:r>
              <a:rPr lang="en-US" baseline="0" dirty="0" smtClean="0"/>
              <a:t> article.)</a:t>
            </a:r>
            <a:endParaRPr lang="en-US" dirty="0" smtClean="0"/>
          </a:p>
          <a:p>
            <a:endParaRPr lang="en-US" dirty="0" smtClean="0"/>
          </a:p>
          <a:p>
            <a:r>
              <a:rPr lang="en-US" dirty="0" smtClean="0"/>
              <a:t>Solyndra, a Silicon </a:t>
            </a:r>
            <a:r>
              <a:rPr lang="en-US" b="0" dirty="0" smtClean="0"/>
              <a:t>Valley solar-panel maker </a:t>
            </a:r>
            <a:r>
              <a:rPr lang="en-US" dirty="0" smtClean="0"/>
              <a:t>that won half a billion dollars in federal aid to build a state-of-the-art robotic factory, plans to announce on Wednesday that it will shut down an older plant and lay off workers.</a:t>
            </a:r>
          </a:p>
          <a:p>
            <a:r>
              <a:rPr lang="en-US" dirty="0" smtClean="0"/>
              <a:t>The cost-cutting move, which will reduce the company's previously announced production capacity, is a sign of the notable shift in the prospects for cutting-edge American solar companies, which now face intense price competition from Chinese manufacturers that use more established photovoltaic technologies.</a:t>
            </a:r>
          </a:p>
          <a:p>
            <a:endParaRPr lang="en-US" dirty="0" smtClean="0"/>
          </a:p>
          <a:p>
            <a:r>
              <a:rPr lang="en-US" b="1" dirty="0" smtClean="0"/>
              <a:t>Just seven weeks ago, Solyndra opened Fab 2, a $733 million factory in Fremont, Calif., to make its high-tech solar panels. The new plant was supposed to be the first phase of a rapid expansion of the company. Instead, Solyndra has decided to shutter the old plant and postpone plans to expand Fab 2, which was built with a $535 million federal loan guarantee. </a:t>
            </a:r>
            <a:r>
              <a:rPr lang="en-US" dirty="0" smtClean="0"/>
              <a:t>'</a:t>
            </a:r>
            <a:r>
              <a:rPr lang="en-US" b="1" dirty="0" smtClean="0"/>
              <a:t>'Fab 2 is much more efficient and cost-effective than our existing facility,'' Brian Harrison, Solyndra's chief executive, said in an interview. ''We're adjusting our plans to be more in line with where the market is and where our business is at the moment.'‘</a:t>
            </a:r>
          </a:p>
          <a:p>
            <a:endParaRPr lang="en-US" dirty="0" smtClean="0"/>
          </a:p>
          <a:p>
            <a:r>
              <a:rPr lang="en-US" b="1" dirty="0" smtClean="0"/>
              <a:t>When Solyndra filed for an initial public stock offering in December, it estimated it would have a total production capacity of 610 megawatts by 2013 if its two plants were fully built out. The company now expects it have capacity of 285 to 300 megawatts by 2013.</a:t>
            </a:r>
            <a:r>
              <a:rPr lang="en-US" b="1" baseline="0" dirty="0" smtClean="0"/>
              <a:t> </a:t>
            </a:r>
            <a:r>
              <a:rPr lang="en-US" dirty="0" smtClean="0"/>
              <a:t>The company is the most prominent of a wave of Silicon Valley solar start-ups that hoped to transform the economics of the industry. Gov. Arnold Schwarzenegger of California and Energy Secretary Steven Chu helped break ground on Fab 2 last year, and President Obama made an appearance at the unfinished factory in May to extol Solyndra's innovative technology.</a:t>
            </a:r>
          </a:p>
          <a:p>
            <a:endParaRPr lang="en-US" dirty="0" smtClean="0"/>
          </a:p>
          <a:p>
            <a:r>
              <a:rPr lang="en-US" b="1" dirty="0" smtClean="0"/>
              <a:t>Mr. Harrison noted that the market had undergone a significant shift since Solyndra filed for the stock offering, with solar module prices plummeting as low-cost Chinese manufacturers like Suntech and Yingli ramped up production.</a:t>
            </a:r>
            <a:r>
              <a:rPr lang="en-US" dirty="0" smtClean="0"/>
              <a:t> That has put pressure on companies like Solyndra, which makes advanced thin-film solar modules that are less efficient than conventional photovoltaic modules but had been cheaper to install until prices began to fall sharply last year. Solyndra said it would lay off around 40 employees and not renew contracts for about 150 temporary workers as a result of the consolidation. The closing of the old factory, called Fab 1, will save the company more than $60 million in capital expenditures, executives said.</a:t>
            </a:r>
          </a:p>
          <a:p>
            <a:endParaRPr lang="en-US" dirty="0" smtClean="0"/>
          </a:p>
          <a:p>
            <a:r>
              <a:rPr lang="en-US" dirty="0" smtClean="0"/>
              <a:t>Mr. Harrison, who became Solyndra's chief executive in July, said that despite the cutbacks, the company's production of solar panels for commercial rooftops would double in 2011 from the previous year. He said Solyndra continued to receive large orders from customers. </a:t>
            </a:r>
            <a:r>
              <a:rPr lang="en-US" b="1" dirty="0" smtClean="0"/>
              <a:t>Depending on how the market evolves, Solyndra could reopen Fab 1 or expand its new factory, Mr. Harrison said.</a:t>
            </a:r>
          </a:p>
          <a:p>
            <a:endParaRPr lang="en-US" b="1" dirty="0" smtClean="0"/>
          </a:p>
          <a:p>
            <a:r>
              <a:rPr lang="en-US" dirty="0" smtClean="0"/>
              <a:t>********************</a:t>
            </a:r>
          </a:p>
          <a:p>
            <a:endParaRPr lang="en-US" dirty="0" smtClean="0"/>
          </a:p>
          <a:p>
            <a:r>
              <a:rPr lang="en-US" dirty="0" smtClean="0"/>
              <a:t>Optimizing capacity needs</a:t>
            </a:r>
            <a:r>
              <a:rPr lang="en-US" baseline="0" dirty="0" smtClean="0"/>
              <a:t> to take into account that decisions can be made dynamically as information evolves -&gt; different approach to static optimization of capacity plan at time 0.</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436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3"/>
          <p:cNvSpPr>
            <a:spLocks noChangeArrowheads="1"/>
          </p:cNvSpPr>
          <p:nvPr/>
        </p:nvSpPr>
        <p:spPr bwMode="auto">
          <a:xfrm>
            <a:off x="4310063" y="6572250"/>
            <a:ext cx="70167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rPr>
              <a:t>Slide </a:t>
            </a:r>
            <a:fld id="{8249C7D1-4FBB-41E5-B1B7-3C71BA3AF57C}" type="slidenum">
              <a:rPr lang="en-US" sz="1000">
                <a:solidFill>
                  <a:srgbClr val="3333CC"/>
                </a:solidFill>
                <a:latin typeface="Arial" charset="0"/>
              </a:rPr>
              <a:pPr eaLnBrk="0" hangingPunct="0">
                <a:defRPr/>
              </a:pPr>
              <a:t>‹#›</a:t>
            </a:fld>
            <a:endParaRPr lang="en-US" sz="1000">
              <a:solidFill>
                <a:srgbClr val="3333CC"/>
              </a:solidFill>
              <a:latin typeface="Arial" charset="0"/>
            </a:endParaRPr>
          </a:p>
        </p:txBody>
      </p:sp>
      <p:sp>
        <p:nvSpPr>
          <p:cNvPr id="6" name="Rectangle 4"/>
          <p:cNvSpPr>
            <a:spLocks noChangeArrowheads="1"/>
          </p:cNvSpPr>
          <p:nvPr/>
        </p:nvSpPr>
        <p:spPr bwMode="auto">
          <a:xfrm>
            <a:off x="33338" y="6572250"/>
            <a:ext cx="3644900" cy="244475"/>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1000">
                <a:solidFill>
                  <a:srgbClr val="3333CC"/>
                </a:solidFill>
                <a:latin typeface="Arial" charset="0"/>
              </a:rPr>
              <a:t>OPNS454: Strategy </a:t>
            </a:r>
            <a:r>
              <a:rPr lang="en-US" sz="1000">
                <a:solidFill>
                  <a:srgbClr val="3333CC"/>
                </a:solidFill>
                <a:latin typeface="Arial" charset="0"/>
                <a:cs typeface="Arial" charset="0"/>
              </a:rPr>
              <a:t>■</a:t>
            </a:r>
            <a:r>
              <a:rPr lang="en-US" sz="1000">
                <a:solidFill>
                  <a:srgbClr val="3333CC"/>
                </a:solidFill>
                <a:latin typeface="Arial" charset="0"/>
              </a:rPr>
              <a:t> Operations </a:t>
            </a:r>
            <a:r>
              <a:rPr lang="en-US" sz="1000">
                <a:solidFill>
                  <a:srgbClr val="3333CC"/>
                </a:solidFill>
                <a:latin typeface="Arial" charset="0"/>
                <a:cs typeface="Arial" charset="0"/>
              </a:rPr>
              <a:t>■</a:t>
            </a:r>
            <a:r>
              <a:rPr lang="en-US" sz="1000">
                <a:solidFill>
                  <a:srgbClr val="3333CC"/>
                </a:solidFill>
                <a:latin typeface="Arial" charset="0"/>
              </a:rPr>
              <a:t> Performance</a:t>
            </a:r>
          </a:p>
        </p:txBody>
      </p:sp>
      <p:sp>
        <p:nvSpPr>
          <p:cNvPr id="7" name="Rectangle 5"/>
          <p:cNvSpPr>
            <a:spLocks noChangeArrowheads="1"/>
          </p:cNvSpPr>
          <p:nvPr/>
        </p:nvSpPr>
        <p:spPr bwMode="auto">
          <a:xfrm>
            <a:off x="7273925" y="6572250"/>
            <a:ext cx="183832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cs typeface="Arial" charset="0"/>
              </a:rPr>
              <a:t>© Van Mieghem (</a:t>
            </a:r>
            <a:fld id="{454F0804-C170-4EB3-B901-D78C146AD5A9}" type="datetime5">
              <a:rPr lang="en-US" sz="1000">
                <a:solidFill>
                  <a:srgbClr val="3333CC"/>
                </a:solidFill>
                <a:latin typeface="Arial" charset="0"/>
                <a:cs typeface="Arial" charset="0"/>
              </a:rPr>
              <a:pPr eaLnBrk="0" hangingPunct="0">
                <a:defRPr/>
              </a:pPr>
              <a:t>3-Feb-11</a:t>
            </a:fld>
            <a:r>
              <a:rPr lang="en-US" sz="1000">
                <a:solidFill>
                  <a:srgbClr val="3333CC"/>
                </a:solidFill>
                <a:latin typeface="Arial" charset="0"/>
                <a:cs typeface="Arial" charset="0"/>
              </a:rPr>
              <a:t>)</a:t>
            </a:r>
          </a:p>
        </p:txBody>
      </p:sp>
      <p:sp>
        <p:nvSpPr>
          <p:cNvPr id="28877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8877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B301B2C-BAFC-45DC-8F8A-7C8EDD5147A7}"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FFFAF06-0D26-4A69-91E3-841A9AF7ABE6}"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E91D1B8-9F82-4AA1-B66B-EDAF8517C506}"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4C25287-BAB3-46BF-8703-25E585ACECDF}"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C9CA4C6-7AA2-43D1-BDB1-081270382EE7}"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6254B68A-92A2-4DE9-9A81-BEBFDF8849BB}"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DD3CE73-3317-4830-8B37-5747F6787B64}"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36E4E77-5186-4A69-BF6B-5C0FFB05B8D3}"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81810B-342B-4538-B2B8-F11F6E01AD14}"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7A23715-DA43-4CA4-8B63-A5EF6D66E7FE}"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529B307-BBC7-4E3B-ACBF-F0D216EA8485}"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2EE3312C-0F9A-4EFE-A58B-6D45FAE67DD4}"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charset="0"/>
              </a:rPr>
              <a:t>© Van Mieghem (</a:t>
            </a:r>
            <a:fld id="{7A8C3DCA-AFBC-492B-9834-43A447CA2D58}" type="datetime5">
              <a:rPr lang="en-US" sz="800">
                <a:solidFill>
                  <a:srgbClr val="3333CC"/>
                </a:solidFill>
                <a:latin typeface="Arial" charset="0"/>
                <a:cs typeface="Arial" charset="0"/>
              </a:rPr>
              <a:pPr eaLnBrk="0" hangingPunct="0">
                <a:defRPr/>
              </a:pPr>
              <a:t>3-Feb-11</a:t>
            </a:fld>
            <a:r>
              <a:rPr lang="en-US" sz="800">
                <a:solidFill>
                  <a:srgbClr val="3333CC"/>
                </a:solidFill>
                <a:latin typeface="Arial" charset="0"/>
                <a:cs typeface="Arial" charset="0"/>
              </a:rPr>
              <a:t>)</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i="0"/>
            </a:lvl1pPr>
          </a:lstStyle>
          <a:p>
            <a:pPr>
              <a:defRPr/>
            </a:pPr>
            <a:endParaRPr lang="en-US">
              <a:solidFill>
                <a:srgbClr val="000000"/>
              </a:solidFill>
              <a:latin typeface="Arial" pitchFamily="34"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i="0"/>
            </a:lvl1pPr>
          </a:lstStyle>
          <a:p>
            <a:pPr>
              <a:defRPr/>
            </a:pPr>
            <a:endParaRPr lang="en-US">
              <a:solidFill>
                <a:srgbClr val="000000"/>
              </a:solidFill>
              <a:latin typeface="Arial" pitchFamily="34"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i="0"/>
            </a:lvl1pPr>
          </a:lstStyle>
          <a:p>
            <a:pPr>
              <a:defRPr/>
            </a:pPr>
            <a:fld id="{77149F44-8DC8-439E-98C7-717DD8B9C97F}" type="slidenum">
              <a:rPr lang="en-US">
                <a:solidFill>
                  <a:srgbClr val="000000"/>
                </a:solidFill>
                <a:latin typeface="Arial" pitchFamily="34" charset="0"/>
              </a:rPr>
              <a:pPr>
                <a:defRPr/>
              </a:pPr>
              <a:t>‹#›</a:t>
            </a:fld>
            <a:endParaRPr lang="en-US">
              <a:solidFill>
                <a:srgbClr val="000000"/>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bizjournals.com/search/bin/search?t=washington&amp;am=washington&amp;q=%22Joe%20Coombs%20and%20Neil%20Adler%22&amp;f=byline&amp;am=120_days&amp;r=20"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hyperlink" Target="http://washington.bizjournals.com/washington/stories/2007/01/08/daily41.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53.xml"/><Relationship Id="rId5" Type="http://schemas.openxmlformats.org/officeDocument/2006/relationships/image" Target="../media/image7.jpe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hyperlink" Target="http://gorumors.com/crunchies/quarterly-breakup-of-iphone-sales/"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3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0.xml"/><Relationship Id="rId1" Type="http://schemas.openxmlformats.org/officeDocument/2006/relationships/vmlDrawing" Target="../drawings/vmlDrawing3.vml"/><Relationship Id="rId4" Type="http://schemas.openxmlformats.org/officeDocument/2006/relationships/oleObject" Target="../embeddings/Microsoft_Office_Excel_97-2003_Worksheet1.xls"/></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5.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Capacity </a:t>
            </a:r>
            <a:r>
              <a:rPr lang="en-US" sz="3600" dirty="0" smtClean="0">
                <a:solidFill>
                  <a:srgbClr val="FF3300"/>
                </a:solidFill>
                <a:latin typeface="Garamond" pitchFamily="18" charset="0"/>
              </a:rPr>
              <a:t>Timing</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Capacity Timing and Expansion</a:t>
            </a:r>
          </a:p>
          <a:p>
            <a:pPr lvl="1" eaLnBrk="1" hangingPunct="1">
              <a:buClr>
                <a:srgbClr val="FF3300"/>
              </a:buClr>
            </a:pPr>
            <a:r>
              <a:rPr lang="en-US" dirty="0" smtClean="0">
                <a:solidFill>
                  <a:schemeClr val="bg1"/>
                </a:solidFill>
              </a:rPr>
              <a:t>Discuss five different timing strategies</a:t>
            </a:r>
          </a:p>
          <a:p>
            <a:pPr lvl="1" eaLnBrk="1" hangingPunct="1">
              <a:buClr>
                <a:srgbClr val="FF3300"/>
              </a:buClr>
            </a:pPr>
            <a:r>
              <a:rPr lang="en-US" dirty="0" smtClean="0">
                <a:solidFill>
                  <a:schemeClr val="bg1"/>
                </a:solidFill>
              </a:rPr>
              <a:t>Timing optimization models &amp; key drivers</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latin typeface="Albertus Extra Bold"/>
              </a:rPr>
              <a:t>Capacity Timing &amp; Abandonment Options</a:t>
            </a:r>
            <a:r>
              <a:rPr lang="en-US" smtClean="0"/>
              <a:t/>
            </a:r>
            <a:br>
              <a:rPr lang="en-US" smtClean="0"/>
            </a:br>
            <a:r>
              <a:rPr lang="en-US" smtClean="0"/>
              <a:t>	</a:t>
            </a:r>
            <a:r>
              <a:rPr lang="en-US" sz="2400" smtClean="0"/>
              <a:t>Eli Lilly cancels manufacturing project in Prince William</a:t>
            </a:r>
            <a:endParaRPr lang="en-US" smtClean="0"/>
          </a:p>
        </p:txBody>
      </p:sp>
      <p:sp>
        <p:nvSpPr>
          <p:cNvPr id="30723" name="Rectangle 3"/>
          <p:cNvSpPr>
            <a:spLocks noGrp="1" noChangeArrowheads="1"/>
          </p:cNvSpPr>
          <p:nvPr>
            <p:ph type="body" idx="1"/>
          </p:nvPr>
        </p:nvSpPr>
        <p:spPr>
          <a:xfrm>
            <a:off x="455613" y="1081088"/>
            <a:ext cx="8688387" cy="5286375"/>
          </a:xfrm>
        </p:spPr>
        <p:txBody>
          <a:bodyPr/>
          <a:lstStyle/>
          <a:p>
            <a:pPr marL="0" indent="227013" eaLnBrk="1" hangingPunct="1">
              <a:buFont typeface="Wingdings" pitchFamily="2" charset="2"/>
              <a:buNone/>
            </a:pPr>
            <a:r>
              <a:rPr lang="en-US" sz="1600" smtClean="0"/>
              <a:t>Pharmaceutical giant Eli Lilly </a:t>
            </a:r>
            <a:r>
              <a:rPr lang="en-US" sz="1600" smtClean="0">
                <a:solidFill>
                  <a:srgbClr val="FF0000"/>
                </a:solidFill>
              </a:rPr>
              <a:t>has abandoned a $325 million development </a:t>
            </a:r>
            <a:r>
              <a:rPr lang="en-US" sz="1600" smtClean="0"/>
              <a:t>in Prince William County, VA, </a:t>
            </a:r>
            <a:r>
              <a:rPr lang="en-US" sz="1600" smtClean="0">
                <a:solidFill>
                  <a:srgbClr val="FF0000"/>
                </a:solidFill>
              </a:rPr>
              <a:t>citing lack of demand for its insulin products</a:t>
            </a:r>
            <a:r>
              <a:rPr lang="en-US" sz="1600" smtClean="0"/>
              <a:t>. The company's project on a 120-acre site at the Innovation @ Prince William Technology Business Park was considered the centerpiece of the county's effort to become a prominent bioscience location. Eli Lilly has been building a 300,000-square-foot insulin manufacturing facility that was scheduled to be completed in 2009 and bring 350 jobs to the county. Indianapolis-based Eli Lilly has about 120 workers in Prince William who will be offered opportunities at other sites or be given a severance package if they choose not to say with the company. </a:t>
            </a:r>
          </a:p>
          <a:p>
            <a:pPr marL="0" indent="227013" eaLnBrk="1" hangingPunct="1">
              <a:buFont typeface="Wingdings" pitchFamily="2" charset="2"/>
              <a:buNone/>
            </a:pPr>
            <a:r>
              <a:rPr lang="en-US" sz="1600" smtClean="0"/>
              <a:t>The decision to shut down the project is a "difficult announcement" and "part of a broader restructuring of our manufacturing operations," says company spokesman Ed Sagebiel. </a:t>
            </a:r>
            <a:r>
              <a:rPr lang="en-US" sz="1600" smtClean="0">
                <a:solidFill>
                  <a:srgbClr val="FF0000"/>
                </a:solidFill>
              </a:rPr>
              <a:t>The current demand for Eli Lilly's insulin products can be met at existing sites and a facility being built in Italy</a:t>
            </a:r>
            <a:r>
              <a:rPr lang="en-US" sz="1600" smtClean="0"/>
              <a:t>, company officials say. Construction at the Prince William site will stop immediately. </a:t>
            </a:r>
          </a:p>
          <a:p>
            <a:pPr marL="0" indent="227013" eaLnBrk="1" hangingPunct="1">
              <a:buFont typeface="Wingdings" pitchFamily="2" charset="2"/>
              <a:buNone/>
            </a:pPr>
            <a:r>
              <a:rPr lang="en-US" sz="1600" smtClean="0"/>
              <a:t>…</a:t>
            </a:r>
          </a:p>
          <a:p>
            <a:pPr marL="0" indent="227013" eaLnBrk="1" hangingPunct="1">
              <a:buFont typeface="Wingdings" pitchFamily="2" charset="2"/>
              <a:buNone/>
            </a:pPr>
            <a:r>
              <a:rPr lang="en-US" sz="1600" smtClean="0"/>
              <a:t>Eli Lilly chose Prince William County from a list of nearly 300 sites when it announced plans to build the facility in May 2002. At the time, the company planned a $425 million, 600,000-square-foot facility with 700 employees, but in 2005 Eli Lilly cut the project's size in half because of reduced demand for its products. </a:t>
            </a:r>
          </a:p>
          <a:p>
            <a:pPr marL="0" indent="227013" eaLnBrk="1" hangingPunct="1">
              <a:buFont typeface="Wingdings" pitchFamily="2" charset="2"/>
              <a:buNone/>
            </a:pPr>
            <a:r>
              <a:rPr lang="en-US" sz="1600" smtClean="0"/>
              <a:t>The company (NYSE: LLY) received more than $4 million in local and state incentives to purchase and develop the property, and those funds must be returned. </a:t>
            </a:r>
            <a:br>
              <a:rPr lang="en-US" sz="1600" smtClean="0"/>
            </a:br>
            <a:endParaRPr lang="en-US" sz="1200" i="1" smtClean="0"/>
          </a:p>
        </p:txBody>
      </p:sp>
      <p:sp>
        <p:nvSpPr>
          <p:cNvPr id="30724" name="Text Box 4"/>
          <p:cNvSpPr txBox="1">
            <a:spLocks noChangeArrowheads="1"/>
          </p:cNvSpPr>
          <p:nvPr/>
        </p:nvSpPr>
        <p:spPr bwMode="auto">
          <a:xfrm>
            <a:off x="512763" y="5980113"/>
            <a:ext cx="7767637" cy="457200"/>
          </a:xfrm>
          <a:prstGeom prst="rect">
            <a:avLst/>
          </a:prstGeom>
          <a:noFill/>
          <a:ln w="9525" algn="ctr">
            <a:noFill/>
            <a:prstDash val="dash"/>
            <a:miter lim="800000"/>
            <a:headEnd/>
            <a:tailEnd/>
          </a:ln>
        </p:spPr>
        <p:txBody>
          <a:bodyPr>
            <a:spAutoFit/>
          </a:bodyPr>
          <a:lstStyle/>
          <a:p>
            <a:r>
              <a:rPr lang="en-US" sz="1200">
                <a:solidFill>
                  <a:srgbClr val="000000"/>
                </a:solidFill>
                <a:latin typeface="Arial" pitchFamily="34" charset="0"/>
              </a:rPr>
              <a:t>Washington Business Journal - January 11, 2007 </a:t>
            </a:r>
            <a:r>
              <a:rPr lang="en-US" sz="1200" b="1">
                <a:solidFill>
                  <a:srgbClr val="000000"/>
                </a:solidFill>
                <a:latin typeface="Arial" pitchFamily="34" charset="0"/>
              </a:rPr>
              <a:t>by </a:t>
            </a:r>
            <a:r>
              <a:rPr lang="en-US" sz="1200" b="1">
                <a:solidFill>
                  <a:srgbClr val="000000"/>
                </a:solidFill>
                <a:latin typeface="Arial" pitchFamily="34" charset="0"/>
                <a:hlinkClick r:id="rId3"/>
              </a:rPr>
              <a:t>Joe Coombs and Neil Adler</a:t>
            </a:r>
            <a:r>
              <a:rPr lang="en-US" sz="1200" b="1">
                <a:solidFill>
                  <a:srgbClr val="000000"/>
                </a:solidFill>
                <a:latin typeface="Arial" pitchFamily="34" charset="0"/>
              </a:rPr>
              <a:t> Staff Reporters</a:t>
            </a:r>
            <a:r>
              <a:rPr lang="en-US" sz="1200">
                <a:solidFill>
                  <a:srgbClr val="000000"/>
                </a:solidFill>
                <a:latin typeface="Arial" pitchFamily="34" charset="0"/>
              </a:rPr>
              <a:t> </a:t>
            </a:r>
            <a:br>
              <a:rPr lang="en-US" sz="1200">
                <a:solidFill>
                  <a:srgbClr val="000000"/>
                </a:solidFill>
                <a:latin typeface="Arial" pitchFamily="34" charset="0"/>
              </a:rPr>
            </a:br>
            <a:r>
              <a:rPr lang="en-US" sz="1200">
                <a:solidFill>
                  <a:srgbClr val="000000"/>
                </a:solidFill>
                <a:latin typeface="Arial" pitchFamily="34" charset="0"/>
                <a:hlinkClick r:id="rId4"/>
              </a:rPr>
              <a:t>http://washington.bizjournals.com/washington/stories/2007/01/08/daily41.html</a:t>
            </a:r>
            <a:r>
              <a:rPr lang="en-US" sz="1200">
                <a:solidFill>
                  <a:srgbClr val="000000"/>
                </a:solidFill>
                <a:latin typeface="Arial" pitchFamily="34" charset="0"/>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b="1" smtClean="0">
                <a:latin typeface="Albertus Extra Bold"/>
              </a:rPr>
              <a:t>Capacity Timing: Valuation and Optimization</a:t>
            </a:r>
            <a:r>
              <a:rPr lang="en-US" smtClean="0"/>
              <a:t> </a:t>
            </a:r>
            <a:br>
              <a:rPr lang="en-US" smtClean="0"/>
            </a:br>
            <a:r>
              <a:rPr lang="en-US" smtClean="0"/>
              <a:t>	</a:t>
            </a:r>
          </a:p>
        </p:txBody>
      </p:sp>
      <p:sp>
        <p:nvSpPr>
          <p:cNvPr id="31747" name="Content Placeholder 2"/>
          <p:cNvSpPr>
            <a:spLocks noGrp="1"/>
          </p:cNvSpPr>
          <p:nvPr>
            <p:ph idx="1"/>
          </p:nvPr>
        </p:nvSpPr>
        <p:spPr/>
        <p:txBody>
          <a:bodyPr/>
          <a:lstStyle/>
          <a:p>
            <a:pPr eaLnBrk="1" hangingPunct="1"/>
            <a:r>
              <a:rPr lang="en-US" smtClean="0"/>
              <a:t>Strategic timing: </a:t>
            </a:r>
          </a:p>
          <a:p>
            <a:pPr lvl="1" eaLnBrk="1" hangingPunct="1"/>
            <a:r>
              <a:rPr lang="en-US" smtClean="0"/>
              <a:t>captures key capacity investment drivers (EoS and uncertainty) over longer time frames</a:t>
            </a:r>
          </a:p>
          <a:p>
            <a:pPr lvl="1" eaLnBrk="1" hangingPunct="1"/>
            <a:r>
              <a:rPr lang="en-US" smtClean="0"/>
              <a:t>often suppresses tactics such as inventory carry-over </a:t>
            </a:r>
          </a:p>
          <a:p>
            <a:pPr lvl="1" eaLnBrk="1" hangingPunct="1"/>
            <a:r>
              <a:rPr lang="en-US" smtClean="0"/>
              <a:t>Tools:</a:t>
            </a:r>
          </a:p>
          <a:p>
            <a:pPr lvl="2" eaLnBrk="1" hangingPunct="1"/>
            <a:r>
              <a:rPr lang="en-US" smtClean="0"/>
              <a:t>Maximize NPV models (the simple timing model and Mini-case 4)</a:t>
            </a:r>
          </a:p>
          <a:p>
            <a:pPr lvl="2" eaLnBrk="1" hangingPunct="1"/>
            <a:r>
              <a:rPr lang="en-US" smtClean="0"/>
              <a:t>Real options: option value of waiting (example ch 4)</a:t>
            </a:r>
          </a:p>
          <a:p>
            <a:pPr eaLnBrk="1" hangingPunct="1"/>
            <a:endParaRPr lang="en-US" smtClean="0"/>
          </a:p>
          <a:p>
            <a:pPr eaLnBrk="1" hangingPunct="1"/>
            <a:r>
              <a:rPr lang="en-US" smtClean="0"/>
              <a:t>Tactical timing: </a:t>
            </a:r>
          </a:p>
          <a:p>
            <a:pPr lvl="1" eaLnBrk="1" hangingPunct="1"/>
            <a:r>
              <a:rPr lang="en-US" smtClean="0"/>
              <a:t>captures key adjustment tactics (capacity-inventory-waiting triangle) over shorter time frames</a:t>
            </a:r>
          </a:p>
          <a:p>
            <a:pPr lvl="1" eaLnBrk="1" hangingPunct="1"/>
            <a:r>
              <a:rPr lang="en-US" smtClean="0"/>
              <a:t>Often suppresses EoS or uncertainty</a:t>
            </a:r>
          </a:p>
          <a:p>
            <a:pPr lvl="1" eaLnBrk="1" hangingPunct="1"/>
            <a:r>
              <a:rPr lang="en-US" smtClean="0"/>
              <a:t>Tools:</a:t>
            </a:r>
          </a:p>
          <a:p>
            <a:pPr lvl="2" eaLnBrk="1" hangingPunct="1"/>
            <a:r>
              <a:rPr lang="en-US" smtClean="0"/>
              <a:t>Capacity-inventory buildup models (example ch 3 and Mini-case 3)</a:t>
            </a:r>
          </a:p>
          <a:p>
            <a:pPr lvl="2" eaLnBrk="1" hangingPunct="1"/>
            <a:r>
              <a:rPr lang="en-US" smtClean="0"/>
              <a:t>Capacity-waiting queuing models (example ch 3)</a:t>
            </a:r>
          </a:p>
          <a:p>
            <a:pPr lvl="2" eaLnBrk="1" hangingPunct="1"/>
            <a:r>
              <a:rPr lang="en-US" smtClean="0"/>
              <a:t>Aggregate planning linear programming (example ch 4)</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Real Option Valuation:</a:t>
            </a:r>
            <a:br>
              <a:rPr lang="en-US" smtClean="0"/>
            </a:br>
            <a:r>
              <a:rPr lang="en-US" smtClean="0"/>
              <a:t>	Acer Example 4.2 (p. 131)</a:t>
            </a:r>
          </a:p>
        </p:txBody>
      </p:sp>
      <p:sp>
        <p:nvSpPr>
          <p:cNvPr id="32771" name="Content Placeholder 2"/>
          <p:cNvSpPr>
            <a:spLocks noGrp="1"/>
          </p:cNvSpPr>
          <p:nvPr>
            <p:ph idx="1"/>
          </p:nvPr>
        </p:nvSpPr>
        <p:spPr/>
        <p:txBody>
          <a:bodyPr/>
          <a:lstStyle/>
          <a:p>
            <a:r>
              <a:rPr lang="en-US" sz="1800" smtClean="0"/>
              <a:t>Should Acer expand now, or should it wait an additional year before expanding into the emerging markets?</a:t>
            </a:r>
          </a:p>
          <a:p>
            <a:pPr lvl="1"/>
            <a:r>
              <a:rPr lang="en-US" sz="1600" smtClean="0"/>
              <a:t>The key reason for waiting is the belief that commercial success in emerging markets is highly correlated with success in the current Asian market. (Acer already has capacity in place to serve the Asian market. Aside from providing information regarding its future success, however, that capacity has no direct impact on our problem here.) </a:t>
            </a:r>
          </a:p>
          <a:p>
            <a:r>
              <a:rPr lang="en-US" sz="1800" smtClean="0"/>
              <a:t>Demand from these emerging markets is highly uncertain; marketing and sales reports predict that Acer's low-price PC will either be a blockbuster, a success, or a dud. Assume that the demand forecast for those three scenarios is, respectively: 200 thousand units per year with likelihood of 25%, 100 thousand units per year with 50% likelihood, or 30 thousand units per year with 25% likelihood.    </a:t>
            </a:r>
          </a:p>
          <a:p>
            <a:r>
              <a:rPr lang="en-US" sz="1800" smtClean="0"/>
              <a:t>The cost structure is assumed to be as follows. Capacity expansion incurs a fixed cost of $8 million plus a marginal cost of $50 per unit of capacity; i.e., adding production capacity of 100,000 units per year costs $13 million. The process and product technology is commercially viable for four years (at that point a new technology would be needed, an issue we will ignore for now). Acer expects each PC to contribute about $80 in operating profits. A 25% discount rate is used for these types of investment projects.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Real Options:</a:t>
            </a:r>
            <a:br>
              <a:rPr lang="en-US" smtClean="0"/>
            </a:br>
            <a:r>
              <a:rPr lang="en-US" smtClean="0"/>
              <a:t>	Acer Example: 1. Expand Now</a:t>
            </a:r>
          </a:p>
        </p:txBody>
      </p:sp>
      <p:sp>
        <p:nvSpPr>
          <p:cNvPr id="33795"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3796" name="Rectangle 5"/>
          <p:cNvSpPr>
            <a:spLocks noChangeArrowheads="1"/>
          </p:cNvSpPr>
          <p:nvPr/>
        </p:nvSpPr>
        <p:spPr bwMode="auto">
          <a:xfrm>
            <a:off x="1635125" y="2246313"/>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3797" name="Line 6"/>
          <p:cNvSpPr>
            <a:spLocks noChangeShapeType="1"/>
          </p:cNvSpPr>
          <p:nvPr/>
        </p:nvSpPr>
        <p:spPr bwMode="auto">
          <a:xfrm>
            <a:off x="1781175" y="2333625"/>
            <a:ext cx="242888" cy="0"/>
          </a:xfrm>
          <a:prstGeom prst="line">
            <a:avLst/>
          </a:prstGeom>
          <a:noFill/>
          <a:ln w="9525">
            <a:solidFill>
              <a:schemeClr val="tx1"/>
            </a:solidFill>
            <a:round/>
            <a:headEnd/>
            <a:tailEnd/>
          </a:ln>
        </p:spPr>
        <p:txBody>
          <a:bodyPr/>
          <a:lstStyle/>
          <a:p>
            <a:endParaRPr lang="en-US"/>
          </a:p>
        </p:txBody>
      </p:sp>
      <p:sp>
        <p:nvSpPr>
          <p:cNvPr id="33798" name="Text Box 13"/>
          <p:cNvSpPr txBox="1">
            <a:spLocks noChangeArrowheads="1"/>
          </p:cNvSpPr>
          <p:nvPr/>
        </p:nvSpPr>
        <p:spPr bwMode="auto">
          <a:xfrm>
            <a:off x="925513" y="2433638"/>
            <a:ext cx="1176337" cy="307975"/>
          </a:xfrm>
          <a:prstGeom prst="rect">
            <a:avLst/>
          </a:prstGeom>
          <a:noFill/>
          <a:ln w="9525">
            <a:noFill/>
            <a:miter lim="800000"/>
            <a:headEnd/>
            <a:tailEnd/>
          </a:ln>
        </p:spPr>
        <p:txBody>
          <a:bodyPr wrap="none">
            <a:spAutoFit/>
          </a:bodyPr>
          <a:lstStyle/>
          <a:p>
            <a:pPr algn="ctr" eaLnBrk="0" hangingPunct="0"/>
            <a:r>
              <a:rPr lang="en-US" sz="1400" b="1">
                <a:solidFill>
                  <a:srgbClr val="00007F"/>
                </a:solidFill>
              </a:rPr>
              <a:t>Expand Now</a:t>
            </a:r>
          </a:p>
        </p:txBody>
      </p:sp>
      <p:sp>
        <p:nvSpPr>
          <p:cNvPr id="33799" name="Text Box 17"/>
          <p:cNvSpPr txBox="1">
            <a:spLocks noChangeArrowheads="1"/>
          </p:cNvSpPr>
          <p:nvPr/>
        </p:nvSpPr>
        <p:spPr bwMode="auto">
          <a:xfrm>
            <a:off x="2832100" y="2781300"/>
            <a:ext cx="942975" cy="276225"/>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3800" name="Freeform 31"/>
          <p:cNvSpPr>
            <a:spLocks/>
          </p:cNvSpPr>
          <p:nvPr/>
        </p:nvSpPr>
        <p:spPr bwMode="auto">
          <a:xfrm>
            <a:off x="2170113" y="1625600"/>
            <a:ext cx="3074987" cy="647700"/>
          </a:xfrm>
          <a:custGeom>
            <a:avLst/>
            <a:gdLst>
              <a:gd name="T0" fmla="*/ 0 w 1937"/>
              <a:gd name="T1" fmla="*/ 2147483647 h 408"/>
              <a:gd name="T2" fmla="*/ 2147483647 w 1937"/>
              <a:gd name="T3" fmla="*/ 0 h 408"/>
              <a:gd name="T4" fmla="*/ 2147483647 w 1937"/>
              <a:gd name="T5" fmla="*/ 0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408"/>
                </a:moveTo>
                <a:lnTo>
                  <a:pt x="209" y="0"/>
                </a:lnTo>
                <a:lnTo>
                  <a:pt x="1937" y="0"/>
                </a:lnTo>
              </a:path>
            </a:pathLst>
          </a:custGeom>
          <a:noFill/>
          <a:ln w="9525">
            <a:solidFill>
              <a:schemeClr val="tx1"/>
            </a:solidFill>
            <a:round/>
            <a:headEnd/>
            <a:tailEnd/>
          </a:ln>
        </p:spPr>
        <p:txBody>
          <a:bodyPr/>
          <a:lstStyle/>
          <a:p>
            <a:endParaRPr lang="en-US" sz="1200"/>
          </a:p>
        </p:txBody>
      </p:sp>
      <p:sp>
        <p:nvSpPr>
          <p:cNvPr id="33801" name="Text Box 34"/>
          <p:cNvSpPr txBox="1">
            <a:spLocks noChangeArrowheads="1"/>
          </p:cNvSpPr>
          <p:nvPr/>
        </p:nvSpPr>
        <p:spPr bwMode="auto">
          <a:xfrm>
            <a:off x="2555875" y="2076450"/>
            <a:ext cx="1219200" cy="276225"/>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3802" name="Text Box 35"/>
          <p:cNvSpPr txBox="1">
            <a:spLocks noChangeArrowheads="1"/>
          </p:cNvSpPr>
          <p:nvPr/>
        </p:nvSpPr>
        <p:spPr bwMode="auto">
          <a:xfrm>
            <a:off x="2789238" y="1395413"/>
            <a:ext cx="985837" cy="276225"/>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3803" name="Freeform 37"/>
          <p:cNvSpPr>
            <a:spLocks/>
          </p:cNvSpPr>
          <p:nvPr/>
        </p:nvSpPr>
        <p:spPr bwMode="auto">
          <a:xfrm>
            <a:off x="2227263" y="2333625"/>
            <a:ext cx="3006725" cy="3175"/>
          </a:xfrm>
          <a:custGeom>
            <a:avLst/>
            <a:gdLst>
              <a:gd name="T0" fmla="*/ 0 w 1894"/>
              <a:gd name="T1" fmla="*/ 0 h 2"/>
              <a:gd name="T2" fmla="*/ 2147483647 w 1894"/>
              <a:gd name="T3" fmla="*/ 2147483647 h 2"/>
              <a:gd name="T4" fmla="*/ 0 60000 65536"/>
              <a:gd name="T5" fmla="*/ 0 60000 65536"/>
              <a:gd name="T6" fmla="*/ 0 w 1894"/>
              <a:gd name="T7" fmla="*/ 0 h 2"/>
              <a:gd name="T8" fmla="*/ 1894 w 1894"/>
              <a:gd name="T9" fmla="*/ 2 h 2"/>
            </a:gdLst>
            <a:ahLst/>
            <a:cxnLst>
              <a:cxn ang="T4">
                <a:pos x="T0" y="T1"/>
              </a:cxn>
              <a:cxn ang="T5">
                <a:pos x="T2" y="T3"/>
              </a:cxn>
            </a:cxnLst>
            <a:rect l="T6" t="T7" r="T8" b="T9"/>
            <a:pathLst>
              <a:path w="1894" h="2">
                <a:moveTo>
                  <a:pt x="0" y="0"/>
                </a:moveTo>
                <a:lnTo>
                  <a:pt x="1894" y="2"/>
                </a:lnTo>
              </a:path>
            </a:pathLst>
          </a:custGeom>
          <a:noFill/>
          <a:ln w="9525">
            <a:solidFill>
              <a:schemeClr val="tx1"/>
            </a:solidFill>
            <a:round/>
            <a:headEnd/>
            <a:tailEnd/>
          </a:ln>
        </p:spPr>
        <p:txBody>
          <a:bodyPr/>
          <a:lstStyle/>
          <a:p>
            <a:endParaRPr lang="en-US" sz="1200"/>
          </a:p>
        </p:txBody>
      </p:sp>
      <p:sp>
        <p:nvSpPr>
          <p:cNvPr id="33804" name="Freeform 38"/>
          <p:cNvSpPr>
            <a:spLocks/>
          </p:cNvSpPr>
          <p:nvPr/>
        </p:nvSpPr>
        <p:spPr bwMode="auto">
          <a:xfrm>
            <a:off x="2170113" y="2360613"/>
            <a:ext cx="3074987" cy="647700"/>
          </a:xfrm>
          <a:custGeom>
            <a:avLst/>
            <a:gdLst>
              <a:gd name="T0" fmla="*/ 0 w 1937"/>
              <a:gd name="T1" fmla="*/ 0 h 408"/>
              <a:gd name="T2" fmla="*/ 2147483647 w 1937"/>
              <a:gd name="T3" fmla="*/ 2147483647 h 408"/>
              <a:gd name="T4" fmla="*/ 2147483647 w 1937"/>
              <a:gd name="T5" fmla="*/ 2147483647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0"/>
                </a:moveTo>
                <a:lnTo>
                  <a:pt x="209" y="408"/>
                </a:lnTo>
                <a:lnTo>
                  <a:pt x="1937" y="408"/>
                </a:lnTo>
              </a:path>
            </a:pathLst>
          </a:custGeom>
          <a:noFill/>
          <a:ln w="9525">
            <a:solidFill>
              <a:schemeClr val="tx1"/>
            </a:solidFill>
            <a:round/>
            <a:headEnd/>
            <a:tailEnd/>
          </a:ln>
        </p:spPr>
        <p:txBody>
          <a:bodyPr/>
          <a:lstStyle/>
          <a:p>
            <a:endParaRPr lang="en-US" sz="1200"/>
          </a:p>
        </p:txBody>
      </p:sp>
      <p:sp>
        <p:nvSpPr>
          <p:cNvPr id="33805"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3806" name="Oval 7"/>
          <p:cNvSpPr>
            <a:spLocks noChangeArrowheads="1"/>
          </p:cNvSpPr>
          <p:nvPr/>
        </p:nvSpPr>
        <p:spPr bwMode="auto">
          <a:xfrm>
            <a:off x="2006600" y="2235200"/>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Real Options:</a:t>
            </a:r>
            <a:br>
              <a:rPr lang="en-US" smtClean="0"/>
            </a:br>
            <a:r>
              <a:rPr lang="en-US" smtClean="0"/>
              <a:t>	Acer Example: 2. Wait</a:t>
            </a:r>
          </a:p>
        </p:txBody>
      </p:sp>
      <p:sp>
        <p:nvSpPr>
          <p:cNvPr id="34819"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4820"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4821" name="Rectangle 42"/>
          <p:cNvSpPr>
            <a:spLocks noChangeArrowheads="1"/>
          </p:cNvSpPr>
          <p:nvPr/>
        </p:nvSpPr>
        <p:spPr bwMode="auto">
          <a:xfrm>
            <a:off x="1635125" y="2236788"/>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22" name="Line 43"/>
          <p:cNvSpPr>
            <a:spLocks noChangeShapeType="1"/>
          </p:cNvSpPr>
          <p:nvPr/>
        </p:nvSpPr>
        <p:spPr bwMode="auto">
          <a:xfrm>
            <a:off x="1781175" y="2324100"/>
            <a:ext cx="242888" cy="0"/>
          </a:xfrm>
          <a:prstGeom prst="line">
            <a:avLst/>
          </a:prstGeom>
          <a:noFill/>
          <a:ln w="9525">
            <a:solidFill>
              <a:schemeClr val="tx1"/>
            </a:solidFill>
            <a:round/>
            <a:headEnd/>
            <a:tailEnd/>
          </a:ln>
        </p:spPr>
        <p:txBody>
          <a:bodyPr/>
          <a:lstStyle/>
          <a:p>
            <a:endParaRPr lang="en-US"/>
          </a:p>
        </p:txBody>
      </p:sp>
      <p:sp>
        <p:nvSpPr>
          <p:cNvPr id="34823" name="Text Box 45"/>
          <p:cNvSpPr txBox="1">
            <a:spLocks noChangeArrowheads="1"/>
          </p:cNvSpPr>
          <p:nvPr/>
        </p:nvSpPr>
        <p:spPr bwMode="auto">
          <a:xfrm>
            <a:off x="1411288" y="2424113"/>
            <a:ext cx="608012" cy="339725"/>
          </a:xfrm>
          <a:prstGeom prst="rect">
            <a:avLst/>
          </a:prstGeom>
          <a:noFill/>
          <a:ln w="9525">
            <a:noFill/>
            <a:miter lim="800000"/>
            <a:headEnd/>
            <a:tailEnd/>
          </a:ln>
        </p:spPr>
        <p:txBody>
          <a:bodyPr wrap="none">
            <a:spAutoFit/>
          </a:bodyPr>
          <a:lstStyle/>
          <a:p>
            <a:pPr algn="ctr" eaLnBrk="0" hangingPunct="0"/>
            <a:r>
              <a:rPr lang="en-US" sz="1600" b="1">
                <a:solidFill>
                  <a:srgbClr val="00007F"/>
                </a:solidFill>
              </a:rPr>
              <a:t>Wait</a:t>
            </a:r>
          </a:p>
        </p:txBody>
      </p:sp>
      <p:sp>
        <p:nvSpPr>
          <p:cNvPr id="34824" name="Text Box 47"/>
          <p:cNvSpPr txBox="1">
            <a:spLocks noChangeArrowheads="1"/>
          </p:cNvSpPr>
          <p:nvPr/>
        </p:nvSpPr>
        <p:spPr bwMode="auto">
          <a:xfrm>
            <a:off x="2832100" y="2771775"/>
            <a:ext cx="942975" cy="277813"/>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4825" name="Freeform 48"/>
          <p:cNvSpPr>
            <a:spLocks/>
          </p:cNvSpPr>
          <p:nvPr/>
        </p:nvSpPr>
        <p:spPr bwMode="auto">
          <a:xfrm>
            <a:off x="2170113" y="1616075"/>
            <a:ext cx="3063875" cy="647700"/>
          </a:xfrm>
          <a:custGeom>
            <a:avLst/>
            <a:gdLst>
              <a:gd name="T0" fmla="*/ 0 w 1930"/>
              <a:gd name="T1" fmla="*/ 2147483647 h 408"/>
              <a:gd name="T2" fmla="*/ 2147483647 w 1930"/>
              <a:gd name="T3" fmla="*/ 0 h 408"/>
              <a:gd name="T4" fmla="*/ 2147483647 w 1930"/>
              <a:gd name="T5" fmla="*/ 0 h 408"/>
              <a:gd name="T6" fmla="*/ 0 60000 65536"/>
              <a:gd name="T7" fmla="*/ 0 60000 65536"/>
              <a:gd name="T8" fmla="*/ 0 60000 65536"/>
              <a:gd name="T9" fmla="*/ 0 w 1930"/>
              <a:gd name="T10" fmla="*/ 0 h 408"/>
              <a:gd name="T11" fmla="*/ 1930 w 1930"/>
              <a:gd name="T12" fmla="*/ 408 h 408"/>
            </a:gdLst>
            <a:ahLst/>
            <a:cxnLst>
              <a:cxn ang="T6">
                <a:pos x="T0" y="T1"/>
              </a:cxn>
              <a:cxn ang="T7">
                <a:pos x="T2" y="T3"/>
              </a:cxn>
              <a:cxn ang="T8">
                <a:pos x="T4" y="T5"/>
              </a:cxn>
            </a:cxnLst>
            <a:rect l="T9" t="T10" r="T11" b="T12"/>
            <a:pathLst>
              <a:path w="1930" h="408">
                <a:moveTo>
                  <a:pt x="0" y="408"/>
                </a:moveTo>
                <a:lnTo>
                  <a:pt x="209" y="0"/>
                </a:lnTo>
                <a:lnTo>
                  <a:pt x="1930" y="0"/>
                </a:lnTo>
              </a:path>
            </a:pathLst>
          </a:custGeom>
          <a:noFill/>
          <a:ln w="9525">
            <a:solidFill>
              <a:schemeClr val="tx1"/>
            </a:solidFill>
            <a:round/>
            <a:headEnd/>
            <a:tailEnd/>
          </a:ln>
        </p:spPr>
        <p:txBody>
          <a:bodyPr/>
          <a:lstStyle/>
          <a:p>
            <a:endParaRPr lang="en-US" sz="1200"/>
          </a:p>
        </p:txBody>
      </p:sp>
      <p:sp>
        <p:nvSpPr>
          <p:cNvPr id="34826" name="Text Box 49"/>
          <p:cNvSpPr txBox="1">
            <a:spLocks noChangeArrowheads="1"/>
          </p:cNvSpPr>
          <p:nvPr/>
        </p:nvSpPr>
        <p:spPr bwMode="auto">
          <a:xfrm>
            <a:off x="2555875" y="2066925"/>
            <a:ext cx="1219200" cy="277813"/>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4827" name="Text Box 50"/>
          <p:cNvSpPr txBox="1">
            <a:spLocks noChangeArrowheads="1"/>
          </p:cNvSpPr>
          <p:nvPr/>
        </p:nvSpPr>
        <p:spPr bwMode="auto">
          <a:xfrm>
            <a:off x="2789238" y="1385888"/>
            <a:ext cx="985837" cy="277812"/>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4828" name="Freeform 51"/>
          <p:cNvSpPr>
            <a:spLocks/>
          </p:cNvSpPr>
          <p:nvPr/>
        </p:nvSpPr>
        <p:spPr bwMode="auto">
          <a:xfrm>
            <a:off x="2227263" y="2312988"/>
            <a:ext cx="3030537" cy="11112"/>
          </a:xfrm>
          <a:custGeom>
            <a:avLst/>
            <a:gdLst>
              <a:gd name="T0" fmla="*/ 0 w 1909"/>
              <a:gd name="T1" fmla="*/ 2147483647 h 7"/>
              <a:gd name="T2" fmla="*/ 2147483647 w 1909"/>
              <a:gd name="T3" fmla="*/ 0 h 7"/>
              <a:gd name="T4" fmla="*/ 0 60000 65536"/>
              <a:gd name="T5" fmla="*/ 0 60000 65536"/>
              <a:gd name="T6" fmla="*/ 0 w 1909"/>
              <a:gd name="T7" fmla="*/ 0 h 7"/>
              <a:gd name="T8" fmla="*/ 1909 w 1909"/>
              <a:gd name="T9" fmla="*/ 7 h 7"/>
            </a:gdLst>
            <a:ahLst/>
            <a:cxnLst>
              <a:cxn ang="T4">
                <a:pos x="T0" y="T1"/>
              </a:cxn>
              <a:cxn ang="T5">
                <a:pos x="T2" y="T3"/>
              </a:cxn>
            </a:cxnLst>
            <a:rect l="T6" t="T7" r="T8" b="T9"/>
            <a:pathLst>
              <a:path w="1909" h="7">
                <a:moveTo>
                  <a:pt x="0" y="7"/>
                </a:moveTo>
                <a:lnTo>
                  <a:pt x="1909" y="0"/>
                </a:lnTo>
              </a:path>
            </a:pathLst>
          </a:custGeom>
          <a:noFill/>
          <a:ln w="9525">
            <a:solidFill>
              <a:schemeClr val="tx1"/>
            </a:solidFill>
            <a:round/>
            <a:headEnd/>
            <a:tailEnd/>
          </a:ln>
        </p:spPr>
        <p:txBody>
          <a:bodyPr/>
          <a:lstStyle/>
          <a:p>
            <a:endParaRPr lang="en-US" sz="1200"/>
          </a:p>
        </p:txBody>
      </p:sp>
      <p:sp>
        <p:nvSpPr>
          <p:cNvPr id="34829" name="Freeform 52"/>
          <p:cNvSpPr>
            <a:spLocks/>
          </p:cNvSpPr>
          <p:nvPr/>
        </p:nvSpPr>
        <p:spPr bwMode="auto">
          <a:xfrm>
            <a:off x="2170113" y="2351088"/>
            <a:ext cx="3078162" cy="647700"/>
          </a:xfrm>
          <a:custGeom>
            <a:avLst/>
            <a:gdLst>
              <a:gd name="T0" fmla="*/ 0 w 1939"/>
              <a:gd name="T1" fmla="*/ 0 h 408"/>
              <a:gd name="T2" fmla="*/ 2147483647 w 1939"/>
              <a:gd name="T3" fmla="*/ 2147483647 h 408"/>
              <a:gd name="T4" fmla="*/ 2147483647 w 1939"/>
              <a:gd name="T5" fmla="*/ 2147483647 h 408"/>
              <a:gd name="T6" fmla="*/ 0 60000 65536"/>
              <a:gd name="T7" fmla="*/ 0 60000 65536"/>
              <a:gd name="T8" fmla="*/ 0 60000 65536"/>
              <a:gd name="T9" fmla="*/ 0 w 1939"/>
              <a:gd name="T10" fmla="*/ 0 h 408"/>
              <a:gd name="T11" fmla="*/ 1939 w 1939"/>
              <a:gd name="T12" fmla="*/ 408 h 408"/>
            </a:gdLst>
            <a:ahLst/>
            <a:cxnLst>
              <a:cxn ang="T6">
                <a:pos x="T0" y="T1"/>
              </a:cxn>
              <a:cxn ang="T7">
                <a:pos x="T2" y="T3"/>
              </a:cxn>
              <a:cxn ang="T8">
                <a:pos x="T4" y="T5"/>
              </a:cxn>
            </a:cxnLst>
            <a:rect l="T9" t="T10" r="T11" b="T12"/>
            <a:pathLst>
              <a:path w="1939" h="408">
                <a:moveTo>
                  <a:pt x="0" y="0"/>
                </a:moveTo>
                <a:lnTo>
                  <a:pt x="209" y="408"/>
                </a:lnTo>
                <a:lnTo>
                  <a:pt x="1939" y="407"/>
                </a:lnTo>
              </a:path>
            </a:pathLst>
          </a:custGeom>
          <a:noFill/>
          <a:ln w="9525">
            <a:solidFill>
              <a:schemeClr val="tx1"/>
            </a:solidFill>
            <a:round/>
            <a:headEnd/>
            <a:tailEnd/>
          </a:ln>
        </p:spPr>
        <p:txBody>
          <a:bodyPr/>
          <a:lstStyle/>
          <a:p>
            <a:endParaRPr lang="en-US" sz="1200"/>
          </a:p>
        </p:txBody>
      </p:sp>
      <p:sp>
        <p:nvSpPr>
          <p:cNvPr id="34830" name="Rectangle 57"/>
          <p:cNvSpPr>
            <a:spLocks noChangeArrowheads="1"/>
          </p:cNvSpPr>
          <p:nvPr/>
        </p:nvSpPr>
        <p:spPr bwMode="auto">
          <a:xfrm>
            <a:off x="4384675" y="151447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1" name="Rectangle 59"/>
          <p:cNvSpPr>
            <a:spLocks noChangeArrowheads="1"/>
          </p:cNvSpPr>
          <p:nvPr/>
        </p:nvSpPr>
        <p:spPr bwMode="auto">
          <a:xfrm>
            <a:off x="4384675" y="221932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2" name="Rectangle 61"/>
          <p:cNvSpPr>
            <a:spLocks noChangeArrowheads="1"/>
          </p:cNvSpPr>
          <p:nvPr/>
        </p:nvSpPr>
        <p:spPr bwMode="auto">
          <a:xfrm>
            <a:off x="4384675" y="2895600"/>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3" name="Oval 44"/>
          <p:cNvSpPr>
            <a:spLocks noChangeArrowheads="1"/>
          </p:cNvSpPr>
          <p:nvPr/>
        </p:nvSpPr>
        <p:spPr bwMode="auto">
          <a:xfrm>
            <a:off x="2006600" y="2225675"/>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b="1" dirty="0" smtClean="0">
                <a:latin typeface="Albertus Extra Bold"/>
              </a:rPr>
              <a:t>Capacity Timing and Adjustment</a:t>
            </a:r>
            <a:r>
              <a:rPr lang="en-US" dirty="0" smtClean="0"/>
              <a:t/>
            </a:r>
            <a:br>
              <a:rPr lang="en-US" dirty="0" smtClean="0"/>
            </a:br>
            <a:r>
              <a:rPr lang="en-US" dirty="0" smtClean="0"/>
              <a:t>	</a:t>
            </a:r>
            <a:r>
              <a:rPr lang="en-US" i="1" dirty="0" smtClean="0"/>
              <a:t>Guidelines for speed and flexibility</a:t>
            </a:r>
            <a:endParaRPr lang="en-US" dirty="0"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latin typeface="Albertus Extra Bold"/>
              </a:rPr>
              <a:t>Capacity Timing and Adjustment </a:t>
            </a:r>
            <a:br>
              <a:rPr lang="en-US" b="1" dirty="0" smtClean="0">
                <a:latin typeface="Albertus Extra Bold"/>
              </a:rPr>
            </a:br>
            <a:r>
              <a:rPr lang="en-US" b="1" dirty="0" smtClean="0">
                <a:latin typeface="Albertus Extra Bold"/>
              </a:rPr>
              <a:t>	</a:t>
            </a:r>
            <a:r>
              <a:rPr lang="en-US" dirty="0" smtClean="0"/>
              <a:t>Factors that Influence Expansion Strategy </a:t>
            </a:r>
            <a:endParaRPr lang="en-US" dirty="0"/>
          </a:p>
        </p:txBody>
      </p:sp>
      <p:grpSp>
        <p:nvGrpSpPr>
          <p:cNvPr id="59" name="Group 48"/>
          <p:cNvGrpSpPr/>
          <p:nvPr/>
        </p:nvGrpSpPr>
        <p:grpSpPr>
          <a:xfrm>
            <a:off x="1562742" y="1234136"/>
            <a:ext cx="5684008" cy="4897467"/>
            <a:chOff x="1291522" y="1629902"/>
            <a:chExt cx="5684008" cy="4897467"/>
          </a:xfrm>
        </p:grpSpPr>
        <p:sp>
          <p:nvSpPr>
            <p:cNvPr id="60" name="Oval 59"/>
            <p:cNvSpPr/>
            <p:nvPr/>
          </p:nvSpPr>
          <p:spPr>
            <a:xfrm>
              <a:off x="4800599"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Scale Economies (Capacity &amp; Production)</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1" name="Oval 60"/>
            <p:cNvSpPr/>
            <p:nvPr/>
          </p:nvSpPr>
          <p:spPr>
            <a:xfrm>
              <a:off x="5627176" y="411221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Technology Roadmaps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2" name="Oval 61"/>
            <p:cNvSpPr/>
            <p:nvPr/>
          </p:nvSpPr>
          <p:spPr>
            <a:xfrm>
              <a:off x="3479078" y="547348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Competitor Actions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3" name="Oval 62"/>
            <p:cNvSpPr/>
            <p:nvPr/>
          </p:nvSpPr>
          <p:spPr>
            <a:xfrm>
              <a:off x="4800599"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Customer Stickiness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4" name="Oval 63"/>
            <p:cNvSpPr/>
            <p:nvPr/>
          </p:nvSpPr>
          <p:spPr>
            <a:xfrm>
              <a:off x="2140054"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Supply Base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5" name="Oval 64"/>
            <p:cNvSpPr/>
            <p:nvPr/>
          </p:nvSpPr>
          <p:spPr>
            <a:xfrm>
              <a:off x="1291522" y="4117381"/>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Access to Capital</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6" name="Oval 65"/>
            <p:cNvSpPr/>
            <p:nvPr/>
          </p:nvSpPr>
          <p:spPr>
            <a:xfrm>
              <a:off x="1291522"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Time Value of Money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7" name="Oval 66"/>
            <p:cNvSpPr/>
            <p:nvPr/>
          </p:nvSpPr>
          <p:spPr>
            <a:xfrm>
              <a:off x="2140054"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Uncertainty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8" name="Oval 67"/>
            <p:cNvSpPr/>
            <p:nvPr/>
          </p:nvSpPr>
          <p:spPr>
            <a:xfrm>
              <a:off x="3479078" y="1629902"/>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Demand Growth Curve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9" name="Oval 68"/>
            <p:cNvSpPr/>
            <p:nvPr/>
          </p:nvSpPr>
          <p:spPr>
            <a:xfrm>
              <a:off x="5627176"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Learning Curves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70" name="Straight Arrow Connector 69"/>
            <p:cNvCxnSpPr>
              <a:stCxn id="68" idx="4"/>
              <a:endCxn id="71" idx="0"/>
            </p:cNvCxnSpPr>
            <p:nvPr/>
          </p:nvCxnSpPr>
          <p:spPr>
            <a:xfrm rot="5400000">
              <a:off x="3501680" y="3335362"/>
              <a:ext cx="1303151" cy="1588"/>
            </a:xfrm>
            <a:prstGeom prst="straightConnector1">
              <a:avLst/>
            </a:prstGeom>
            <a:noFill/>
            <a:ln w="12700" cap="flat" cmpd="sng" algn="ctr">
              <a:solidFill>
                <a:sysClr val="windowText" lastClr="000000"/>
              </a:solidFill>
              <a:prstDash val="solid"/>
              <a:tailEnd type="arrow"/>
            </a:ln>
            <a:effectLst/>
          </p:spPr>
        </p:cxnSp>
        <p:sp>
          <p:nvSpPr>
            <p:cNvPr id="71" name="Oval 70"/>
            <p:cNvSpPr/>
            <p:nvPr/>
          </p:nvSpPr>
          <p:spPr>
            <a:xfrm>
              <a:off x="4126133" y="3986938"/>
              <a:ext cx="54244" cy="54244"/>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72" name="Straight Arrow Connector 71"/>
            <p:cNvCxnSpPr>
              <a:stCxn id="60" idx="3"/>
              <a:endCxn id="71" idx="0"/>
            </p:cNvCxnSpPr>
            <p:nvPr/>
          </p:nvCxnSpPr>
          <p:spPr>
            <a:xfrm rot="5400000">
              <a:off x="4060016" y="3048892"/>
              <a:ext cx="1031285" cy="844806"/>
            </a:xfrm>
            <a:prstGeom prst="straightConnector1">
              <a:avLst/>
            </a:prstGeom>
            <a:noFill/>
            <a:ln w="12700" cap="flat" cmpd="sng" algn="ctr">
              <a:solidFill>
                <a:sysClr val="windowText" lastClr="000000"/>
              </a:solidFill>
              <a:prstDash val="solid"/>
              <a:tailEnd type="arrow"/>
            </a:ln>
            <a:effectLst/>
          </p:spPr>
        </p:cxnSp>
        <p:cxnSp>
          <p:nvCxnSpPr>
            <p:cNvPr id="73" name="Straight Arrow Connector 72"/>
            <p:cNvCxnSpPr>
              <a:stCxn id="69" idx="2"/>
              <a:endCxn id="71" idx="7"/>
            </p:cNvCxnSpPr>
            <p:nvPr/>
          </p:nvCxnSpPr>
          <p:spPr>
            <a:xfrm rot="10800000" flipV="1">
              <a:off x="4172434" y="3524572"/>
              <a:ext cx="1454743" cy="470310"/>
            </a:xfrm>
            <a:prstGeom prst="straightConnector1">
              <a:avLst/>
            </a:prstGeom>
            <a:noFill/>
            <a:ln w="12700" cap="flat" cmpd="sng" algn="ctr">
              <a:solidFill>
                <a:sysClr val="windowText" lastClr="000000"/>
              </a:solidFill>
              <a:prstDash val="solid"/>
              <a:tailEnd type="arrow"/>
            </a:ln>
            <a:effectLst/>
          </p:spPr>
        </p:cxnSp>
        <p:cxnSp>
          <p:nvCxnSpPr>
            <p:cNvPr id="74" name="Straight Arrow Connector 73"/>
            <p:cNvCxnSpPr>
              <a:stCxn id="61" idx="2"/>
              <a:endCxn id="71" idx="5"/>
            </p:cNvCxnSpPr>
            <p:nvPr/>
          </p:nvCxnSpPr>
          <p:spPr>
            <a:xfrm rot="10800000">
              <a:off x="4172434" y="4033239"/>
              <a:ext cx="1454743" cy="605919"/>
            </a:xfrm>
            <a:prstGeom prst="straightConnector1">
              <a:avLst/>
            </a:prstGeom>
            <a:noFill/>
            <a:ln w="12700" cap="flat" cmpd="sng" algn="ctr">
              <a:solidFill>
                <a:sysClr val="windowText" lastClr="000000"/>
              </a:solidFill>
              <a:prstDash val="solid"/>
              <a:tailEnd type="arrow"/>
            </a:ln>
            <a:effectLst/>
          </p:spPr>
        </p:cxnSp>
        <p:cxnSp>
          <p:nvCxnSpPr>
            <p:cNvPr id="75" name="Straight Arrow Connector 74"/>
            <p:cNvCxnSpPr>
              <a:stCxn id="63" idx="1"/>
              <a:endCxn id="71" idx="4"/>
            </p:cNvCxnSpPr>
            <p:nvPr/>
          </p:nvCxnSpPr>
          <p:spPr>
            <a:xfrm rot="16200000" flipV="1">
              <a:off x="3979942" y="4214496"/>
              <a:ext cx="1191433" cy="844806"/>
            </a:xfrm>
            <a:prstGeom prst="straightConnector1">
              <a:avLst/>
            </a:prstGeom>
            <a:noFill/>
            <a:ln w="12700" cap="flat" cmpd="sng" algn="ctr">
              <a:solidFill>
                <a:sysClr val="windowText" lastClr="000000"/>
              </a:solidFill>
              <a:prstDash val="solid"/>
              <a:tailEnd type="arrow"/>
            </a:ln>
            <a:effectLst/>
          </p:spPr>
        </p:cxnSp>
        <p:cxnSp>
          <p:nvCxnSpPr>
            <p:cNvPr id="76" name="Straight Arrow Connector 75"/>
            <p:cNvCxnSpPr>
              <a:stCxn id="62" idx="0"/>
              <a:endCxn id="71" idx="4"/>
            </p:cNvCxnSpPr>
            <p:nvPr/>
          </p:nvCxnSpPr>
          <p:spPr>
            <a:xfrm rot="5400000" flipH="1" flipV="1">
              <a:off x="3437104" y="4757333"/>
              <a:ext cx="1432302" cy="1588"/>
            </a:xfrm>
            <a:prstGeom prst="straightConnector1">
              <a:avLst/>
            </a:prstGeom>
            <a:noFill/>
            <a:ln w="12700" cap="flat" cmpd="sng" algn="ctr">
              <a:solidFill>
                <a:sysClr val="windowText" lastClr="000000"/>
              </a:solidFill>
              <a:prstDash val="solid"/>
              <a:tailEnd type="arrow"/>
            </a:ln>
            <a:effectLst/>
          </p:spPr>
        </p:cxnSp>
        <p:cxnSp>
          <p:nvCxnSpPr>
            <p:cNvPr id="77" name="Straight Arrow Connector 76"/>
            <p:cNvCxnSpPr>
              <a:stCxn id="67" idx="5"/>
              <a:endCxn id="71" idx="5"/>
            </p:cNvCxnSpPr>
            <p:nvPr/>
          </p:nvCxnSpPr>
          <p:spPr>
            <a:xfrm rot="16200000" flipH="1">
              <a:off x="3192897" y="3053701"/>
              <a:ext cx="1077585" cy="881487"/>
            </a:xfrm>
            <a:prstGeom prst="straightConnector1">
              <a:avLst/>
            </a:prstGeom>
            <a:noFill/>
            <a:ln w="12700" cap="flat" cmpd="sng" algn="ctr">
              <a:solidFill>
                <a:sysClr val="windowText" lastClr="000000"/>
              </a:solidFill>
              <a:prstDash val="solid"/>
              <a:tailEnd type="arrow"/>
            </a:ln>
            <a:effectLst/>
          </p:spPr>
        </p:cxnSp>
        <p:cxnSp>
          <p:nvCxnSpPr>
            <p:cNvPr id="78" name="Straight Arrow Connector 77"/>
            <p:cNvCxnSpPr>
              <a:stCxn id="66" idx="6"/>
              <a:endCxn id="71" idx="3"/>
            </p:cNvCxnSpPr>
            <p:nvPr/>
          </p:nvCxnSpPr>
          <p:spPr>
            <a:xfrm>
              <a:off x="2639876" y="3524572"/>
              <a:ext cx="1494201" cy="508666"/>
            </a:xfrm>
            <a:prstGeom prst="straightConnector1">
              <a:avLst/>
            </a:prstGeom>
            <a:noFill/>
            <a:ln w="12700" cap="flat" cmpd="sng" algn="ctr">
              <a:solidFill>
                <a:sysClr val="windowText" lastClr="000000"/>
              </a:solidFill>
              <a:prstDash val="solid"/>
              <a:tailEnd type="arrow"/>
            </a:ln>
            <a:effectLst/>
          </p:spPr>
        </p:cxnSp>
        <p:cxnSp>
          <p:nvCxnSpPr>
            <p:cNvPr id="79" name="Straight Arrow Connector 78"/>
            <p:cNvCxnSpPr>
              <a:stCxn id="65" idx="6"/>
              <a:endCxn id="71" idx="3"/>
            </p:cNvCxnSpPr>
            <p:nvPr/>
          </p:nvCxnSpPr>
          <p:spPr>
            <a:xfrm flipV="1">
              <a:off x="2639876" y="4033238"/>
              <a:ext cx="1494201" cy="611086"/>
            </a:xfrm>
            <a:prstGeom prst="straightConnector1">
              <a:avLst/>
            </a:prstGeom>
            <a:noFill/>
            <a:ln w="12700" cap="flat" cmpd="sng" algn="ctr">
              <a:solidFill>
                <a:sysClr val="windowText" lastClr="000000"/>
              </a:solidFill>
              <a:prstDash val="solid"/>
              <a:tailEnd type="arrow"/>
            </a:ln>
            <a:effectLst/>
          </p:spPr>
        </p:cxnSp>
        <p:cxnSp>
          <p:nvCxnSpPr>
            <p:cNvPr id="80" name="Straight Arrow Connector 79"/>
            <p:cNvCxnSpPr>
              <a:stCxn id="64" idx="7"/>
              <a:endCxn id="71" idx="3"/>
            </p:cNvCxnSpPr>
            <p:nvPr/>
          </p:nvCxnSpPr>
          <p:spPr>
            <a:xfrm rot="5400000" flipH="1" flipV="1">
              <a:off x="3112823" y="4211362"/>
              <a:ext cx="1199377" cy="843131"/>
            </a:xfrm>
            <a:prstGeom prst="straightConnector1">
              <a:avLst/>
            </a:prstGeom>
            <a:noFill/>
            <a:ln w="12700" cap="flat" cmpd="sng" algn="ctr">
              <a:solidFill>
                <a:sysClr val="windowText" lastClr="000000"/>
              </a:solidFill>
              <a:prstDash val="solid"/>
              <a:tailEnd type="arrow"/>
            </a:ln>
            <a:effectLst/>
          </p:spPr>
        </p:cxnSp>
        <p:sp>
          <p:nvSpPr>
            <p:cNvPr id="81" name="Oval 80"/>
            <p:cNvSpPr/>
            <p:nvPr/>
          </p:nvSpPr>
          <p:spPr>
            <a:xfrm>
              <a:off x="3122909" y="3200400"/>
              <a:ext cx="2060692" cy="1627321"/>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a:ea typeface="+mn-ea"/>
                  <a:cs typeface="+mn-cs"/>
                </a:rPr>
                <a:t>Capacity Expansion Strategy</a:t>
              </a: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82" name="TextBox 81"/>
          <p:cNvSpPr txBox="1"/>
          <p:nvPr/>
        </p:nvSpPr>
        <p:spPr>
          <a:xfrm>
            <a:off x="0" y="6386495"/>
            <a:ext cx="5933034" cy="24622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rPr>
              <a:t>Note: While this list captures many of the critical considerations, it is not an exhaustive list of potential factors.</a:t>
            </a:r>
            <a:endParaRPr kumimoji="0" lang="en-US" sz="10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Location and Global Networks</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Location, Global Networks and </a:t>
            </a:r>
            <a:r>
              <a:rPr lang="en-US" dirty="0" err="1" smtClean="0">
                <a:solidFill>
                  <a:schemeClr val="bg1"/>
                </a:solidFill>
              </a:rPr>
              <a:t>Offshoring</a:t>
            </a:r>
            <a:endParaRPr lang="en-US" dirty="0" smtClean="0">
              <a:solidFill>
                <a:schemeClr val="bg1"/>
              </a:solidFill>
            </a:endParaRPr>
          </a:p>
          <a:p>
            <a:pPr lvl="1" eaLnBrk="1" hangingPunct="1">
              <a:buClr>
                <a:srgbClr val="FF3300"/>
              </a:buClr>
            </a:pPr>
            <a:r>
              <a:rPr lang="en-US" dirty="0" smtClean="0">
                <a:solidFill>
                  <a:schemeClr val="bg1"/>
                </a:solidFill>
              </a:rPr>
              <a:t>Integrate location decisions with operations strategy and globalization</a:t>
            </a:r>
          </a:p>
          <a:p>
            <a:pPr lvl="1" eaLnBrk="1" hangingPunct="1">
              <a:buClr>
                <a:srgbClr val="FF3300"/>
              </a:buClr>
            </a:pPr>
            <a:r>
              <a:rPr lang="en-US" dirty="0" smtClean="0">
                <a:solidFill>
                  <a:schemeClr val="bg1"/>
                </a:solidFill>
              </a:rPr>
              <a:t>Four types of location analysis + concept of </a:t>
            </a:r>
            <a:r>
              <a:rPr lang="en-US" i="1" dirty="0" smtClean="0">
                <a:solidFill>
                  <a:schemeClr val="bg1"/>
                </a:solidFill>
              </a:rPr>
              <a:t>total landed cost</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solidFill>
                  <a:schemeClr val="bg1"/>
                </a:solidFill>
              </a:rPr>
              <a:t>Goldwind USA</a:t>
            </a:r>
            <a:br>
              <a:rPr lang="en-US" smtClean="0">
                <a:solidFill>
                  <a:schemeClr val="bg1"/>
                </a:solidFill>
              </a:rPr>
            </a:br>
            <a:r>
              <a:rPr lang="en-US" sz="2000" smtClean="0">
                <a:solidFill>
                  <a:schemeClr val="bg1"/>
                </a:solidFill>
              </a:rPr>
              <a:t>Xinjiang Goldwind Science and Technology Company</a:t>
            </a:r>
            <a:endParaRPr lang="en-US" smtClean="0">
              <a:solidFill>
                <a:schemeClr val="bg1"/>
              </a:solidFill>
            </a:endParaRPr>
          </a:p>
        </p:txBody>
      </p:sp>
      <p:sp>
        <p:nvSpPr>
          <p:cNvPr id="28675" name="Content Placeholder 2"/>
          <p:cNvSpPr>
            <a:spLocks noGrp="1"/>
          </p:cNvSpPr>
          <p:nvPr>
            <p:ph idx="1"/>
          </p:nvPr>
        </p:nvSpPr>
        <p:spPr/>
        <p:txBody>
          <a:bodyPr/>
          <a:lstStyle/>
          <a:p>
            <a:endParaRPr lang="en-US" smtClean="0"/>
          </a:p>
        </p:txBody>
      </p:sp>
      <p:pic>
        <p:nvPicPr>
          <p:cNvPr id="28676" name="Picture 2" descr="http://graphics8.nytimes.com/images/2010/12/16/business/16WIND/16WIND-popup.jpg"/>
          <p:cNvPicPr>
            <a:picLocks noChangeAspect="1" noChangeArrowheads="1"/>
          </p:cNvPicPr>
          <p:nvPr/>
        </p:nvPicPr>
        <p:blipFill>
          <a:blip r:embed="rId3" cstate="print"/>
          <a:srcRect/>
          <a:stretch>
            <a:fillRect/>
          </a:stretch>
        </p:blipFill>
        <p:spPr bwMode="auto">
          <a:xfrm>
            <a:off x="0" y="977900"/>
            <a:ext cx="4986338" cy="3344863"/>
          </a:xfrm>
          <a:prstGeom prst="rect">
            <a:avLst/>
          </a:prstGeom>
          <a:noFill/>
          <a:ln w="9525">
            <a:noFill/>
            <a:miter lim="800000"/>
            <a:headEnd/>
            <a:tailEnd/>
          </a:ln>
        </p:spPr>
      </p:pic>
      <p:pic>
        <p:nvPicPr>
          <p:cNvPr id="28677" name="Picture 4" descr="http://graphics8.nytimes.com/images/2010/12/16/business/16windgfc/16windgfc-popup.jpg"/>
          <p:cNvPicPr>
            <a:picLocks noChangeAspect="1" noChangeArrowheads="1"/>
          </p:cNvPicPr>
          <p:nvPr/>
        </p:nvPicPr>
        <p:blipFill>
          <a:blip r:embed="rId4" cstate="print"/>
          <a:srcRect/>
          <a:stretch>
            <a:fillRect/>
          </a:stretch>
        </p:blipFill>
        <p:spPr bwMode="auto">
          <a:xfrm>
            <a:off x="6340475" y="0"/>
            <a:ext cx="2803525" cy="6858000"/>
          </a:xfrm>
          <a:prstGeom prst="rect">
            <a:avLst/>
          </a:prstGeom>
          <a:noFill/>
          <a:ln w="9525">
            <a:noFill/>
            <a:miter lim="800000"/>
            <a:headEnd/>
            <a:tailEnd/>
          </a:ln>
        </p:spPr>
      </p:pic>
      <p:pic>
        <p:nvPicPr>
          <p:cNvPr id="28678" name="Picture 6" descr="http://graphics8.nytimes.com/images/2010/12/16/business/subWindjp1/subWindjp1-popup.jpg"/>
          <p:cNvPicPr>
            <a:picLocks noChangeAspect="1" noChangeArrowheads="1"/>
          </p:cNvPicPr>
          <p:nvPr/>
        </p:nvPicPr>
        <p:blipFill>
          <a:blip r:embed="rId5" cstate="print"/>
          <a:srcRect/>
          <a:stretch>
            <a:fillRect/>
          </a:stretch>
        </p:blipFill>
        <p:spPr bwMode="auto">
          <a:xfrm>
            <a:off x="1368425" y="3638550"/>
            <a:ext cx="4970463" cy="321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
            </a:r>
            <a:br>
              <a:rPr lang="en-US" smtClean="0"/>
            </a:br>
            <a:r>
              <a:rPr lang="en-US" smtClean="0"/>
              <a:t>	Globalization and operations</a:t>
            </a:r>
          </a:p>
        </p:txBody>
      </p:sp>
      <p:grpSp>
        <p:nvGrpSpPr>
          <p:cNvPr id="2" name="Group 6"/>
          <p:cNvGrpSpPr>
            <a:grpSpLocks noChangeAspect="1"/>
          </p:cNvGrpSpPr>
          <p:nvPr/>
        </p:nvGrpSpPr>
        <p:grpSpPr bwMode="auto">
          <a:xfrm>
            <a:off x="0" y="1422400"/>
            <a:ext cx="9218613" cy="4822825"/>
            <a:chOff x="0" y="896"/>
            <a:chExt cx="5807" cy="3038"/>
          </a:xfrm>
        </p:grpSpPr>
        <p:sp>
          <p:nvSpPr>
            <p:cNvPr id="17413" name="AutoShape 5"/>
            <p:cNvSpPr>
              <a:spLocks noChangeAspect="1" noChangeArrowheads="1" noTextEdit="1"/>
            </p:cNvSpPr>
            <p:nvPr/>
          </p:nvSpPr>
          <p:spPr bwMode="auto">
            <a:xfrm>
              <a:off x="0" y="896"/>
              <a:ext cx="5758" cy="3038"/>
            </a:xfrm>
            <a:prstGeom prst="rect">
              <a:avLst/>
            </a:prstGeom>
            <a:noFill/>
            <a:ln w="9525">
              <a:noFill/>
              <a:miter lim="800000"/>
              <a:headEnd/>
              <a:tailEnd/>
            </a:ln>
          </p:spPr>
          <p:txBody>
            <a:bodyPr/>
            <a:lstStyle/>
            <a:p>
              <a:endParaRPr lang="en-US" sz="1200" smtClean="0">
                <a:solidFill>
                  <a:srgbClr val="000000"/>
                </a:solidFill>
                <a:latin typeface="Arial" pitchFamily="34" charset="0"/>
              </a:endParaRPr>
            </a:p>
          </p:txBody>
        </p:sp>
        <p:grpSp>
          <p:nvGrpSpPr>
            <p:cNvPr id="3" name="Group 10"/>
            <p:cNvGrpSpPr>
              <a:grpSpLocks/>
            </p:cNvGrpSpPr>
            <p:nvPr/>
          </p:nvGrpSpPr>
          <p:grpSpPr bwMode="auto">
            <a:xfrm>
              <a:off x="1873" y="1044"/>
              <a:ext cx="2030" cy="258"/>
              <a:chOff x="1873" y="1044"/>
              <a:chExt cx="2030" cy="258"/>
            </a:xfrm>
          </p:grpSpPr>
          <p:sp>
            <p:nvSpPr>
              <p:cNvPr id="17476" name="Rectangle 8"/>
              <p:cNvSpPr>
                <a:spLocks noChangeArrowheads="1"/>
              </p:cNvSpPr>
              <p:nvPr/>
            </p:nvSpPr>
            <p:spPr bwMode="auto">
              <a:xfrm>
                <a:off x="1873" y="1044"/>
                <a:ext cx="2030" cy="258"/>
              </a:xfrm>
              <a:prstGeom prst="rect">
                <a:avLst/>
              </a:prstGeom>
              <a:solidFill>
                <a:srgbClr val="3333FF"/>
              </a:solidFill>
              <a:ln w="9525">
                <a:noFill/>
                <a:miter lim="800000"/>
                <a:headEnd/>
                <a:tailEnd/>
              </a:ln>
            </p:spPr>
            <p:txBody>
              <a:bodyPr/>
              <a:lstStyle/>
              <a:p>
                <a:endParaRPr lang="en-US" sz="1200" smtClean="0">
                  <a:solidFill>
                    <a:srgbClr val="000000"/>
                  </a:solidFill>
                  <a:latin typeface="Arial" pitchFamily="34" charset="0"/>
                </a:endParaRPr>
              </a:p>
            </p:txBody>
          </p:sp>
          <p:sp>
            <p:nvSpPr>
              <p:cNvPr id="17477" name="Rectangle 9"/>
              <p:cNvSpPr>
                <a:spLocks noChangeArrowheads="1"/>
              </p:cNvSpPr>
              <p:nvPr/>
            </p:nvSpPr>
            <p:spPr bwMode="auto">
              <a:xfrm>
                <a:off x="1873" y="1044"/>
                <a:ext cx="2030" cy="258"/>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17415" name="Rectangle 11"/>
            <p:cNvSpPr>
              <a:spLocks noChangeArrowheads="1"/>
            </p:cNvSpPr>
            <p:nvPr/>
          </p:nvSpPr>
          <p:spPr bwMode="auto">
            <a:xfrm>
              <a:off x="2107" y="1093"/>
              <a:ext cx="1731" cy="194"/>
            </a:xfrm>
            <a:prstGeom prst="rect">
              <a:avLst/>
            </a:prstGeom>
            <a:noFill/>
            <a:ln w="9525">
              <a:noFill/>
              <a:miter lim="800000"/>
              <a:headEnd/>
              <a:tailEnd/>
            </a:ln>
          </p:spPr>
          <p:txBody>
            <a:bodyPr wrap="none" lIns="0" tIns="0" rIns="0" bIns="0">
              <a:spAutoFit/>
            </a:bodyPr>
            <a:lstStyle/>
            <a:p>
              <a:r>
                <a:rPr lang="en-US" sz="2000" smtClean="0">
                  <a:solidFill>
                    <a:srgbClr val="FFFFFF"/>
                  </a:solidFill>
                  <a:latin typeface="Arial" pitchFamily="34" charset="0"/>
                </a:rPr>
                <a:t>Market Demand Factors</a:t>
              </a:r>
              <a:endParaRPr lang="en-US" sz="1200" smtClean="0">
                <a:solidFill>
                  <a:srgbClr val="000000"/>
                </a:solidFill>
                <a:latin typeface="Arial" pitchFamily="34" charset="0"/>
              </a:endParaRPr>
            </a:p>
          </p:txBody>
        </p:sp>
        <p:grpSp>
          <p:nvGrpSpPr>
            <p:cNvPr id="4" name="Group 14"/>
            <p:cNvGrpSpPr>
              <a:grpSpLocks/>
            </p:cNvGrpSpPr>
            <p:nvPr/>
          </p:nvGrpSpPr>
          <p:grpSpPr bwMode="auto">
            <a:xfrm>
              <a:off x="80" y="2000"/>
              <a:ext cx="1926" cy="257"/>
              <a:chOff x="80" y="2000"/>
              <a:chExt cx="1926" cy="257"/>
            </a:xfrm>
          </p:grpSpPr>
          <p:sp>
            <p:nvSpPr>
              <p:cNvPr id="17474" name="Rectangle 12"/>
              <p:cNvSpPr>
                <a:spLocks noChangeArrowheads="1"/>
              </p:cNvSpPr>
              <p:nvPr/>
            </p:nvSpPr>
            <p:spPr bwMode="auto">
              <a:xfrm>
                <a:off x="80" y="2000"/>
                <a:ext cx="1926" cy="257"/>
              </a:xfrm>
              <a:prstGeom prst="rect">
                <a:avLst/>
              </a:prstGeom>
              <a:solidFill>
                <a:srgbClr val="3333FF"/>
              </a:solidFill>
              <a:ln w="9525">
                <a:noFill/>
                <a:miter lim="800000"/>
                <a:headEnd/>
                <a:tailEnd/>
              </a:ln>
            </p:spPr>
            <p:txBody>
              <a:bodyPr/>
              <a:lstStyle/>
              <a:p>
                <a:endParaRPr lang="en-US" sz="1200" smtClean="0">
                  <a:solidFill>
                    <a:srgbClr val="000000"/>
                  </a:solidFill>
                  <a:latin typeface="Arial" pitchFamily="34" charset="0"/>
                </a:endParaRPr>
              </a:p>
            </p:txBody>
          </p:sp>
          <p:sp>
            <p:nvSpPr>
              <p:cNvPr id="17475" name="Rectangle 13"/>
              <p:cNvSpPr>
                <a:spLocks noChangeArrowheads="1"/>
              </p:cNvSpPr>
              <p:nvPr/>
            </p:nvSpPr>
            <p:spPr bwMode="auto">
              <a:xfrm>
                <a:off x="80" y="2000"/>
                <a:ext cx="1926" cy="257"/>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17417" name="Rectangle 15"/>
            <p:cNvSpPr>
              <a:spLocks noChangeArrowheads="1"/>
            </p:cNvSpPr>
            <p:nvPr/>
          </p:nvSpPr>
          <p:spPr bwMode="auto">
            <a:xfrm>
              <a:off x="280" y="2048"/>
              <a:ext cx="1637" cy="212"/>
            </a:xfrm>
            <a:prstGeom prst="rect">
              <a:avLst/>
            </a:prstGeom>
            <a:noFill/>
            <a:ln w="9525">
              <a:noFill/>
              <a:miter lim="800000"/>
              <a:headEnd/>
              <a:tailEnd/>
            </a:ln>
          </p:spPr>
          <p:txBody>
            <a:bodyPr wrap="none" lIns="0" tIns="0" rIns="0" bIns="0">
              <a:spAutoFit/>
            </a:bodyPr>
            <a:lstStyle/>
            <a:p>
              <a:r>
                <a:rPr lang="en-US" sz="2000" smtClean="0">
                  <a:solidFill>
                    <a:srgbClr val="FFFFFF"/>
                  </a:solidFill>
                  <a:latin typeface="Arial" pitchFamily="34" charset="0"/>
                </a:rPr>
                <a:t>Technological Factors</a:t>
              </a:r>
              <a:endParaRPr lang="en-US" sz="1200" smtClean="0">
                <a:solidFill>
                  <a:srgbClr val="000000"/>
                </a:solidFill>
                <a:latin typeface="Arial" pitchFamily="34" charset="0"/>
              </a:endParaRPr>
            </a:p>
          </p:txBody>
        </p:sp>
        <p:grpSp>
          <p:nvGrpSpPr>
            <p:cNvPr id="5" name="Group 18"/>
            <p:cNvGrpSpPr>
              <a:grpSpLocks/>
            </p:cNvGrpSpPr>
            <p:nvPr/>
          </p:nvGrpSpPr>
          <p:grpSpPr bwMode="auto">
            <a:xfrm>
              <a:off x="3852" y="2038"/>
              <a:ext cx="1770" cy="257"/>
              <a:chOff x="3852" y="2038"/>
              <a:chExt cx="1770" cy="257"/>
            </a:xfrm>
          </p:grpSpPr>
          <p:sp>
            <p:nvSpPr>
              <p:cNvPr id="17472" name="Rectangle 16"/>
              <p:cNvSpPr>
                <a:spLocks noChangeArrowheads="1"/>
              </p:cNvSpPr>
              <p:nvPr/>
            </p:nvSpPr>
            <p:spPr bwMode="auto">
              <a:xfrm>
                <a:off x="3852" y="2038"/>
                <a:ext cx="1770" cy="257"/>
              </a:xfrm>
              <a:prstGeom prst="rect">
                <a:avLst/>
              </a:prstGeom>
              <a:solidFill>
                <a:srgbClr val="3333FF"/>
              </a:solidFill>
              <a:ln w="9525">
                <a:noFill/>
                <a:miter lim="800000"/>
                <a:headEnd/>
                <a:tailEnd/>
              </a:ln>
            </p:spPr>
            <p:txBody>
              <a:bodyPr/>
              <a:lstStyle/>
              <a:p>
                <a:endParaRPr lang="en-US" sz="1200" smtClean="0">
                  <a:solidFill>
                    <a:srgbClr val="000000"/>
                  </a:solidFill>
                  <a:latin typeface="Arial" pitchFamily="34" charset="0"/>
                </a:endParaRPr>
              </a:p>
            </p:txBody>
          </p:sp>
          <p:sp>
            <p:nvSpPr>
              <p:cNvPr id="17473" name="Rectangle 17"/>
              <p:cNvSpPr>
                <a:spLocks noChangeArrowheads="1"/>
              </p:cNvSpPr>
              <p:nvPr/>
            </p:nvSpPr>
            <p:spPr bwMode="auto">
              <a:xfrm>
                <a:off x="3852" y="2038"/>
                <a:ext cx="1770" cy="257"/>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17419" name="Rectangle 19"/>
            <p:cNvSpPr>
              <a:spLocks noChangeArrowheads="1"/>
            </p:cNvSpPr>
            <p:nvPr/>
          </p:nvSpPr>
          <p:spPr bwMode="auto">
            <a:xfrm>
              <a:off x="4035" y="2086"/>
              <a:ext cx="1077" cy="194"/>
            </a:xfrm>
            <a:prstGeom prst="rect">
              <a:avLst/>
            </a:prstGeom>
            <a:noFill/>
            <a:ln w="9525">
              <a:noFill/>
              <a:miter lim="800000"/>
              <a:headEnd/>
              <a:tailEnd/>
            </a:ln>
          </p:spPr>
          <p:txBody>
            <a:bodyPr wrap="none" lIns="0" tIns="0" rIns="0" bIns="0">
              <a:spAutoFit/>
            </a:bodyPr>
            <a:lstStyle/>
            <a:p>
              <a:r>
                <a:rPr lang="en-US" sz="2000" smtClean="0">
                  <a:solidFill>
                    <a:srgbClr val="FFFFFF"/>
                  </a:solidFill>
                  <a:latin typeface="Arial" pitchFamily="34" charset="0"/>
                </a:rPr>
                <a:t>Supply Factors</a:t>
              </a:r>
              <a:endParaRPr lang="en-US" sz="1200" smtClean="0">
                <a:solidFill>
                  <a:srgbClr val="000000"/>
                </a:solidFill>
                <a:latin typeface="Arial" pitchFamily="34" charset="0"/>
              </a:endParaRPr>
            </a:p>
          </p:txBody>
        </p:sp>
        <p:grpSp>
          <p:nvGrpSpPr>
            <p:cNvPr id="6" name="Group 22"/>
            <p:cNvGrpSpPr>
              <a:grpSpLocks/>
            </p:cNvGrpSpPr>
            <p:nvPr/>
          </p:nvGrpSpPr>
          <p:grpSpPr bwMode="auto">
            <a:xfrm>
              <a:off x="1394" y="2819"/>
              <a:ext cx="2994" cy="257"/>
              <a:chOff x="1394" y="2819"/>
              <a:chExt cx="2994" cy="257"/>
            </a:xfrm>
          </p:grpSpPr>
          <p:sp>
            <p:nvSpPr>
              <p:cNvPr id="17470" name="Rectangle 20"/>
              <p:cNvSpPr>
                <a:spLocks noChangeArrowheads="1"/>
              </p:cNvSpPr>
              <p:nvPr/>
            </p:nvSpPr>
            <p:spPr bwMode="auto">
              <a:xfrm>
                <a:off x="1394" y="2819"/>
                <a:ext cx="2994" cy="257"/>
              </a:xfrm>
              <a:prstGeom prst="rect">
                <a:avLst/>
              </a:prstGeom>
              <a:solidFill>
                <a:srgbClr val="3333FF"/>
              </a:solidFill>
              <a:ln w="9525">
                <a:noFill/>
                <a:miter lim="800000"/>
                <a:headEnd/>
                <a:tailEnd/>
              </a:ln>
            </p:spPr>
            <p:txBody>
              <a:bodyPr/>
              <a:lstStyle/>
              <a:p>
                <a:endParaRPr lang="en-US" sz="1200" smtClean="0">
                  <a:solidFill>
                    <a:srgbClr val="000000"/>
                  </a:solidFill>
                  <a:latin typeface="Arial" pitchFamily="34" charset="0"/>
                </a:endParaRPr>
              </a:p>
            </p:txBody>
          </p:sp>
          <p:sp>
            <p:nvSpPr>
              <p:cNvPr id="17471" name="Rectangle 21"/>
              <p:cNvSpPr>
                <a:spLocks noChangeArrowheads="1"/>
              </p:cNvSpPr>
              <p:nvPr/>
            </p:nvSpPr>
            <p:spPr bwMode="auto">
              <a:xfrm>
                <a:off x="1394" y="2819"/>
                <a:ext cx="2994" cy="257"/>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17421" name="Rectangle 23"/>
            <p:cNvSpPr>
              <a:spLocks noChangeArrowheads="1"/>
            </p:cNvSpPr>
            <p:nvPr/>
          </p:nvSpPr>
          <p:spPr bwMode="auto">
            <a:xfrm>
              <a:off x="1477" y="2868"/>
              <a:ext cx="1849" cy="212"/>
            </a:xfrm>
            <a:prstGeom prst="rect">
              <a:avLst/>
            </a:prstGeom>
            <a:noFill/>
            <a:ln w="9525">
              <a:noFill/>
              <a:miter lim="800000"/>
              <a:headEnd/>
              <a:tailEnd/>
            </a:ln>
          </p:spPr>
          <p:txBody>
            <a:bodyPr wrap="none" lIns="0" tIns="0" rIns="0" bIns="0">
              <a:spAutoFit/>
            </a:bodyPr>
            <a:lstStyle/>
            <a:p>
              <a:r>
                <a:rPr lang="en-US" sz="2000" smtClean="0">
                  <a:solidFill>
                    <a:srgbClr val="FFFFFF"/>
                  </a:solidFill>
                  <a:latin typeface="Arial" pitchFamily="34" charset="0"/>
                </a:rPr>
                <a:t>Macroeconomic and Non</a:t>
              </a:r>
              <a:endParaRPr lang="en-US" sz="1200" smtClean="0">
                <a:solidFill>
                  <a:srgbClr val="000000"/>
                </a:solidFill>
                <a:latin typeface="Arial" pitchFamily="34" charset="0"/>
              </a:endParaRPr>
            </a:p>
          </p:txBody>
        </p:sp>
        <p:sp>
          <p:nvSpPr>
            <p:cNvPr id="17422" name="Rectangle 24"/>
            <p:cNvSpPr>
              <a:spLocks noChangeArrowheads="1"/>
            </p:cNvSpPr>
            <p:nvPr/>
          </p:nvSpPr>
          <p:spPr bwMode="auto">
            <a:xfrm>
              <a:off x="3210" y="2868"/>
              <a:ext cx="124" cy="212"/>
            </a:xfrm>
            <a:prstGeom prst="rect">
              <a:avLst/>
            </a:prstGeom>
            <a:noFill/>
            <a:ln w="9525">
              <a:noFill/>
              <a:miter lim="800000"/>
              <a:headEnd/>
              <a:tailEnd/>
            </a:ln>
          </p:spPr>
          <p:txBody>
            <a:bodyPr wrap="none" lIns="0" tIns="0" rIns="0" bIns="0">
              <a:spAutoFit/>
            </a:bodyPr>
            <a:lstStyle/>
            <a:p>
              <a:r>
                <a:rPr lang="en-US" sz="2000" smtClean="0">
                  <a:solidFill>
                    <a:srgbClr val="FFFFFF"/>
                  </a:solidFill>
                  <a:latin typeface="Arial" pitchFamily="34" charset="0"/>
                </a:rPr>
                <a:t>-</a:t>
              </a:r>
              <a:endParaRPr lang="en-US" sz="1200" smtClean="0">
                <a:solidFill>
                  <a:srgbClr val="000000"/>
                </a:solidFill>
                <a:latin typeface="Arial" pitchFamily="34" charset="0"/>
              </a:endParaRPr>
            </a:p>
          </p:txBody>
        </p:sp>
        <p:sp>
          <p:nvSpPr>
            <p:cNvPr id="17423" name="Rectangle 25"/>
            <p:cNvSpPr>
              <a:spLocks noChangeArrowheads="1"/>
            </p:cNvSpPr>
            <p:nvPr/>
          </p:nvSpPr>
          <p:spPr bwMode="auto">
            <a:xfrm>
              <a:off x="3262" y="2868"/>
              <a:ext cx="1136" cy="212"/>
            </a:xfrm>
            <a:prstGeom prst="rect">
              <a:avLst/>
            </a:prstGeom>
            <a:noFill/>
            <a:ln w="9525">
              <a:noFill/>
              <a:miter lim="800000"/>
              <a:headEnd/>
              <a:tailEnd/>
            </a:ln>
          </p:spPr>
          <p:txBody>
            <a:bodyPr wrap="none" lIns="0" tIns="0" rIns="0" bIns="0">
              <a:spAutoFit/>
            </a:bodyPr>
            <a:lstStyle/>
            <a:p>
              <a:r>
                <a:rPr lang="en-US" sz="2000" smtClean="0">
                  <a:solidFill>
                    <a:srgbClr val="FFFFFF"/>
                  </a:solidFill>
                  <a:latin typeface="Arial" pitchFamily="34" charset="0"/>
                </a:rPr>
                <a:t>Market Factors</a:t>
              </a:r>
              <a:endParaRPr lang="en-US" sz="1200" smtClean="0">
                <a:solidFill>
                  <a:srgbClr val="000000"/>
                </a:solidFill>
                <a:latin typeface="Arial" pitchFamily="34" charset="0"/>
              </a:endParaRPr>
            </a:p>
          </p:txBody>
        </p:sp>
        <p:grpSp>
          <p:nvGrpSpPr>
            <p:cNvPr id="7" name="Group 28"/>
            <p:cNvGrpSpPr>
              <a:grpSpLocks/>
            </p:cNvGrpSpPr>
            <p:nvPr/>
          </p:nvGrpSpPr>
          <p:grpSpPr bwMode="auto">
            <a:xfrm>
              <a:off x="2370" y="1722"/>
              <a:ext cx="1042" cy="885"/>
              <a:chOff x="2370" y="1722"/>
              <a:chExt cx="1042" cy="885"/>
            </a:xfrm>
          </p:grpSpPr>
          <p:sp>
            <p:nvSpPr>
              <p:cNvPr id="17468" name="Oval 26"/>
              <p:cNvSpPr>
                <a:spLocks noChangeArrowheads="1"/>
              </p:cNvSpPr>
              <p:nvPr/>
            </p:nvSpPr>
            <p:spPr bwMode="auto">
              <a:xfrm>
                <a:off x="2370" y="1722"/>
                <a:ext cx="1042" cy="885"/>
              </a:xfrm>
              <a:prstGeom prst="ellipse">
                <a:avLst/>
              </a:prstGeom>
              <a:solidFill>
                <a:srgbClr val="CCECFF"/>
              </a:solidFill>
              <a:ln w="0">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69" name="Oval 27"/>
              <p:cNvSpPr>
                <a:spLocks noChangeArrowheads="1"/>
              </p:cNvSpPr>
              <p:nvPr/>
            </p:nvSpPr>
            <p:spPr bwMode="auto">
              <a:xfrm>
                <a:off x="2370" y="1722"/>
                <a:ext cx="1042" cy="885"/>
              </a:xfrm>
              <a:prstGeom prst="ellips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25" name="Rectangle 29"/>
            <p:cNvSpPr>
              <a:spLocks noChangeArrowheads="1"/>
            </p:cNvSpPr>
            <p:nvPr/>
          </p:nvSpPr>
          <p:spPr bwMode="auto">
            <a:xfrm>
              <a:off x="2402" y="1985"/>
              <a:ext cx="108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Globalization</a:t>
              </a:r>
              <a:endParaRPr lang="en-US" sz="1200" smtClean="0">
                <a:solidFill>
                  <a:srgbClr val="000000"/>
                </a:solidFill>
                <a:latin typeface="Arial" pitchFamily="34" charset="0"/>
              </a:endParaRPr>
            </a:p>
          </p:txBody>
        </p:sp>
        <p:sp>
          <p:nvSpPr>
            <p:cNvPr id="17426" name="Rectangle 30"/>
            <p:cNvSpPr>
              <a:spLocks noChangeArrowheads="1"/>
            </p:cNvSpPr>
            <p:nvPr/>
          </p:nvSpPr>
          <p:spPr bwMode="auto">
            <a:xfrm>
              <a:off x="2611" y="2172"/>
              <a:ext cx="70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Process</a:t>
              </a:r>
              <a:endParaRPr lang="en-US" sz="1200" smtClean="0">
                <a:solidFill>
                  <a:srgbClr val="000000"/>
                </a:solidFill>
                <a:latin typeface="Arial" pitchFamily="34" charset="0"/>
              </a:endParaRPr>
            </a:p>
          </p:txBody>
        </p:sp>
        <p:sp>
          <p:nvSpPr>
            <p:cNvPr id="17427" name="Line 31"/>
            <p:cNvSpPr>
              <a:spLocks noChangeShapeType="1"/>
            </p:cNvSpPr>
            <p:nvPr/>
          </p:nvSpPr>
          <p:spPr bwMode="auto">
            <a:xfrm>
              <a:off x="2891" y="1305"/>
              <a:ext cx="1" cy="417"/>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8" name="Line 32"/>
            <p:cNvSpPr>
              <a:spLocks noChangeShapeType="1"/>
            </p:cNvSpPr>
            <p:nvPr/>
          </p:nvSpPr>
          <p:spPr bwMode="auto">
            <a:xfrm>
              <a:off x="2891" y="2607"/>
              <a:ext cx="1" cy="209"/>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9" name="Line 33"/>
            <p:cNvSpPr>
              <a:spLocks noChangeShapeType="1"/>
            </p:cNvSpPr>
            <p:nvPr/>
          </p:nvSpPr>
          <p:spPr bwMode="auto">
            <a:xfrm>
              <a:off x="2006" y="2138"/>
              <a:ext cx="364" cy="1"/>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30" name="Rectangle 34"/>
            <p:cNvSpPr>
              <a:spLocks noChangeArrowheads="1"/>
            </p:cNvSpPr>
            <p:nvPr/>
          </p:nvSpPr>
          <p:spPr bwMode="auto">
            <a:xfrm>
              <a:off x="3996" y="1072"/>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1" name="Rectangle 35"/>
            <p:cNvSpPr>
              <a:spLocks noChangeArrowheads="1"/>
            </p:cNvSpPr>
            <p:nvPr/>
          </p:nvSpPr>
          <p:spPr bwMode="auto">
            <a:xfrm>
              <a:off x="4073" y="1072"/>
              <a:ext cx="1407"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demand growth</a:t>
              </a:r>
              <a:endParaRPr lang="en-US" sz="1200" smtClean="0">
                <a:solidFill>
                  <a:srgbClr val="000000"/>
                </a:solidFill>
                <a:latin typeface="Arial" pitchFamily="34" charset="0"/>
              </a:endParaRPr>
            </a:p>
          </p:txBody>
        </p:sp>
        <p:sp>
          <p:nvSpPr>
            <p:cNvPr id="17432" name="Rectangle 36"/>
            <p:cNvSpPr>
              <a:spLocks noChangeArrowheads="1"/>
            </p:cNvSpPr>
            <p:nvPr/>
          </p:nvSpPr>
          <p:spPr bwMode="auto">
            <a:xfrm>
              <a:off x="3996" y="1255"/>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3" name="Rectangle 37"/>
            <p:cNvSpPr>
              <a:spLocks noChangeArrowheads="1"/>
            </p:cNvSpPr>
            <p:nvPr/>
          </p:nvSpPr>
          <p:spPr bwMode="auto">
            <a:xfrm>
              <a:off x="4073" y="1255"/>
              <a:ext cx="1180"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competition</a:t>
              </a:r>
              <a:endParaRPr lang="en-US" sz="1200" smtClean="0">
                <a:solidFill>
                  <a:srgbClr val="000000"/>
                </a:solidFill>
                <a:latin typeface="Arial" pitchFamily="34" charset="0"/>
              </a:endParaRPr>
            </a:p>
          </p:txBody>
        </p:sp>
        <p:sp>
          <p:nvSpPr>
            <p:cNvPr id="17434" name="Rectangle 38"/>
            <p:cNvSpPr>
              <a:spLocks noChangeArrowheads="1"/>
            </p:cNvSpPr>
            <p:nvPr/>
          </p:nvSpPr>
          <p:spPr bwMode="auto">
            <a:xfrm>
              <a:off x="3996" y="143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5" name="Rectangle 39"/>
            <p:cNvSpPr>
              <a:spLocks noChangeArrowheads="1"/>
            </p:cNvSpPr>
            <p:nvPr/>
          </p:nvSpPr>
          <p:spPr bwMode="auto">
            <a:xfrm>
              <a:off x="4073" y="1437"/>
              <a:ext cx="14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t>
              </a:r>
              <a:endParaRPr lang="en-US" sz="1200" smtClean="0">
                <a:solidFill>
                  <a:srgbClr val="000000"/>
                </a:solidFill>
                <a:latin typeface="Arial" pitchFamily="34" charset="0"/>
              </a:endParaRPr>
            </a:p>
          </p:txBody>
        </p:sp>
        <p:sp>
          <p:nvSpPr>
            <p:cNvPr id="17436" name="Rectangle 40"/>
            <p:cNvSpPr>
              <a:spLocks noChangeArrowheads="1"/>
            </p:cNvSpPr>
            <p:nvPr/>
          </p:nvSpPr>
          <p:spPr bwMode="auto">
            <a:xfrm>
              <a:off x="4161" y="1437"/>
              <a:ext cx="152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ompetitive threat/priorities</a:t>
              </a:r>
              <a:endParaRPr lang="en-US" sz="1200" smtClean="0">
                <a:solidFill>
                  <a:srgbClr val="000000"/>
                </a:solidFill>
                <a:latin typeface="Arial" pitchFamily="34" charset="0"/>
              </a:endParaRPr>
            </a:p>
          </p:txBody>
        </p:sp>
        <p:sp>
          <p:nvSpPr>
            <p:cNvPr id="17437" name="Rectangle 41"/>
            <p:cNvSpPr>
              <a:spLocks noChangeArrowheads="1"/>
            </p:cNvSpPr>
            <p:nvPr/>
          </p:nvSpPr>
          <p:spPr bwMode="auto">
            <a:xfrm>
              <a:off x="3996" y="161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8" name="Rectangle 42"/>
            <p:cNvSpPr>
              <a:spLocks noChangeArrowheads="1"/>
            </p:cNvSpPr>
            <p:nvPr/>
          </p:nvSpPr>
          <p:spPr bwMode="auto">
            <a:xfrm>
              <a:off x="4073" y="1619"/>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State</a:t>
              </a:r>
              <a:endParaRPr lang="en-US" sz="1200" smtClean="0">
                <a:solidFill>
                  <a:srgbClr val="000000"/>
                </a:solidFill>
                <a:latin typeface="Arial" pitchFamily="34" charset="0"/>
              </a:endParaRPr>
            </a:p>
          </p:txBody>
        </p:sp>
        <p:sp>
          <p:nvSpPr>
            <p:cNvPr id="17439" name="Rectangle 43"/>
            <p:cNvSpPr>
              <a:spLocks noChangeArrowheads="1"/>
            </p:cNvSpPr>
            <p:nvPr/>
          </p:nvSpPr>
          <p:spPr bwMode="auto">
            <a:xfrm>
              <a:off x="435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0" name="Rectangle 44"/>
            <p:cNvSpPr>
              <a:spLocks noChangeArrowheads="1"/>
            </p:cNvSpPr>
            <p:nvPr/>
          </p:nvSpPr>
          <p:spPr bwMode="auto">
            <a:xfrm>
              <a:off x="4396" y="1619"/>
              <a:ext cx="16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of</a:t>
              </a:r>
              <a:endParaRPr lang="en-US" sz="1200" smtClean="0">
                <a:solidFill>
                  <a:srgbClr val="000000"/>
                </a:solidFill>
                <a:latin typeface="Arial" pitchFamily="34" charset="0"/>
              </a:endParaRPr>
            </a:p>
          </p:txBody>
        </p:sp>
        <p:sp>
          <p:nvSpPr>
            <p:cNvPr id="17441" name="Rectangle 45"/>
            <p:cNvSpPr>
              <a:spLocks noChangeArrowheads="1"/>
            </p:cNvSpPr>
            <p:nvPr/>
          </p:nvSpPr>
          <p:spPr bwMode="auto">
            <a:xfrm>
              <a:off x="449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2" name="Rectangle 46"/>
            <p:cNvSpPr>
              <a:spLocks noChangeArrowheads="1"/>
            </p:cNvSpPr>
            <p:nvPr/>
          </p:nvSpPr>
          <p:spPr bwMode="auto">
            <a:xfrm>
              <a:off x="4537" y="1619"/>
              <a:ext cx="23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the</a:t>
              </a:r>
              <a:endParaRPr lang="en-US" sz="1200" smtClean="0">
                <a:solidFill>
                  <a:srgbClr val="000000"/>
                </a:solidFill>
                <a:latin typeface="Arial" pitchFamily="34" charset="0"/>
              </a:endParaRPr>
            </a:p>
          </p:txBody>
        </p:sp>
        <p:sp>
          <p:nvSpPr>
            <p:cNvPr id="17443" name="Rectangle 47"/>
            <p:cNvSpPr>
              <a:spLocks noChangeArrowheads="1"/>
            </p:cNvSpPr>
            <p:nvPr/>
          </p:nvSpPr>
          <p:spPr bwMode="auto">
            <a:xfrm>
              <a:off x="4705"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4" name="Rectangle 48"/>
            <p:cNvSpPr>
              <a:spLocks noChangeArrowheads="1"/>
            </p:cNvSpPr>
            <p:nvPr/>
          </p:nvSpPr>
          <p:spPr bwMode="auto">
            <a:xfrm>
              <a:off x="4746" y="1619"/>
              <a:ext cx="69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art markets</a:t>
              </a:r>
              <a:endParaRPr lang="en-US" sz="1200" smtClean="0">
                <a:solidFill>
                  <a:srgbClr val="000000"/>
                </a:solidFill>
                <a:latin typeface="Arial" pitchFamily="34" charset="0"/>
              </a:endParaRPr>
            </a:p>
          </p:txBody>
        </p:sp>
        <p:sp>
          <p:nvSpPr>
            <p:cNvPr id="17445" name="Rectangle 49"/>
            <p:cNvSpPr>
              <a:spLocks noChangeArrowheads="1"/>
            </p:cNvSpPr>
            <p:nvPr/>
          </p:nvSpPr>
          <p:spPr bwMode="auto">
            <a:xfrm>
              <a:off x="104"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6" name="Rectangle 50"/>
            <p:cNvSpPr>
              <a:spLocks noChangeArrowheads="1"/>
            </p:cNvSpPr>
            <p:nvPr/>
          </p:nvSpPr>
          <p:spPr bwMode="auto">
            <a:xfrm>
              <a:off x="181" y="2349"/>
              <a:ext cx="155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Access to knowledge &amp; skills</a:t>
              </a:r>
              <a:endParaRPr lang="en-US" sz="1200" smtClean="0">
                <a:solidFill>
                  <a:srgbClr val="000000"/>
                </a:solidFill>
                <a:latin typeface="Arial" pitchFamily="34" charset="0"/>
              </a:endParaRPr>
            </a:p>
          </p:txBody>
        </p:sp>
        <p:sp>
          <p:nvSpPr>
            <p:cNvPr id="17447" name="Rectangle 51"/>
            <p:cNvSpPr>
              <a:spLocks noChangeArrowheads="1"/>
            </p:cNvSpPr>
            <p:nvPr/>
          </p:nvSpPr>
          <p:spPr bwMode="auto">
            <a:xfrm>
              <a:off x="104" y="253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8" name="Rectangle 52"/>
            <p:cNvSpPr>
              <a:spLocks noChangeArrowheads="1"/>
            </p:cNvSpPr>
            <p:nvPr/>
          </p:nvSpPr>
          <p:spPr bwMode="auto">
            <a:xfrm>
              <a:off x="181" y="2531"/>
              <a:ext cx="714"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Infrastructure</a:t>
              </a:r>
              <a:endParaRPr lang="en-US" sz="1200" smtClean="0">
                <a:solidFill>
                  <a:srgbClr val="000000"/>
                </a:solidFill>
                <a:latin typeface="Arial" pitchFamily="34" charset="0"/>
              </a:endParaRPr>
            </a:p>
          </p:txBody>
        </p:sp>
        <p:sp>
          <p:nvSpPr>
            <p:cNvPr id="17449" name="Rectangle 53"/>
            <p:cNvSpPr>
              <a:spLocks noChangeArrowheads="1"/>
            </p:cNvSpPr>
            <p:nvPr/>
          </p:nvSpPr>
          <p:spPr bwMode="auto">
            <a:xfrm>
              <a:off x="104" y="271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0" name="Rectangle 54"/>
            <p:cNvSpPr>
              <a:spLocks noChangeArrowheads="1"/>
            </p:cNvSpPr>
            <p:nvPr/>
          </p:nvSpPr>
          <p:spPr bwMode="auto">
            <a:xfrm>
              <a:off x="181" y="2713"/>
              <a:ext cx="203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IT: Network planning and coordination</a:t>
              </a:r>
              <a:endParaRPr lang="en-US" sz="1200" smtClean="0">
                <a:solidFill>
                  <a:srgbClr val="000000"/>
                </a:solidFill>
                <a:latin typeface="Arial" pitchFamily="34" charset="0"/>
              </a:endParaRPr>
            </a:p>
          </p:txBody>
        </p:sp>
        <p:sp>
          <p:nvSpPr>
            <p:cNvPr id="17451" name="Rectangle 59"/>
            <p:cNvSpPr>
              <a:spLocks noChangeArrowheads="1"/>
            </p:cNvSpPr>
            <p:nvPr/>
          </p:nvSpPr>
          <p:spPr bwMode="auto">
            <a:xfrm>
              <a:off x="4436"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2" name="Rectangle 60"/>
            <p:cNvSpPr>
              <a:spLocks noChangeArrowheads="1"/>
            </p:cNvSpPr>
            <p:nvPr/>
          </p:nvSpPr>
          <p:spPr bwMode="auto">
            <a:xfrm>
              <a:off x="4513" y="2349"/>
              <a:ext cx="116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Direct labor v. total </a:t>
              </a:r>
              <a:endParaRPr lang="en-US" sz="1200" smtClean="0">
                <a:solidFill>
                  <a:srgbClr val="000000"/>
                </a:solidFill>
                <a:latin typeface="Arial" pitchFamily="34" charset="0"/>
              </a:endParaRPr>
            </a:p>
          </p:txBody>
        </p:sp>
        <p:sp>
          <p:nvSpPr>
            <p:cNvPr id="17453" name="Rectangle 61"/>
            <p:cNvSpPr>
              <a:spLocks noChangeArrowheads="1"/>
            </p:cNvSpPr>
            <p:nvPr/>
          </p:nvSpPr>
          <p:spPr bwMode="auto">
            <a:xfrm>
              <a:off x="4436" y="2458"/>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costs</a:t>
              </a:r>
              <a:endParaRPr lang="en-US" sz="1200" smtClean="0">
                <a:solidFill>
                  <a:srgbClr val="000000"/>
                </a:solidFill>
                <a:latin typeface="Arial" pitchFamily="34" charset="0"/>
              </a:endParaRPr>
            </a:p>
          </p:txBody>
        </p:sp>
        <p:sp>
          <p:nvSpPr>
            <p:cNvPr id="17454" name="Rectangle 62"/>
            <p:cNvSpPr>
              <a:spLocks noChangeArrowheads="1"/>
            </p:cNvSpPr>
            <p:nvPr/>
          </p:nvSpPr>
          <p:spPr bwMode="auto">
            <a:xfrm>
              <a:off x="4436" y="2640"/>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5" name="Rectangle 63"/>
            <p:cNvSpPr>
              <a:spLocks noChangeArrowheads="1"/>
            </p:cNvSpPr>
            <p:nvPr/>
          </p:nvSpPr>
          <p:spPr bwMode="auto">
            <a:xfrm>
              <a:off x="4513" y="2640"/>
              <a:ext cx="120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Capital investments </a:t>
              </a:r>
              <a:endParaRPr lang="en-US" sz="1200" smtClean="0">
                <a:solidFill>
                  <a:srgbClr val="000000"/>
                </a:solidFill>
                <a:latin typeface="Arial" pitchFamily="34" charset="0"/>
              </a:endParaRPr>
            </a:p>
          </p:txBody>
        </p:sp>
        <p:sp>
          <p:nvSpPr>
            <p:cNvPr id="17456" name="Rectangle 64"/>
            <p:cNvSpPr>
              <a:spLocks noChangeArrowheads="1"/>
            </p:cNvSpPr>
            <p:nvPr/>
          </p:nvSpPr>
          <p:spPr bwMode="auto">
            <a:xfrm>
              <a:off x="4436" y="2751"/>
              <a:ext cx="127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&amp; economies of scale</a:t>
              </a:r>
              <a:endParaRPr lang="en-US" sz="1200" smtClean="0">
                <a:solidFill>
                  <a:srgbClr val="000000"/>
                </a:solidFill>
                <a:latin typeface="Arial" pitchFamily="34" charset="0"/>
              </a:endParaRPr>
            </a:p>
          </p:txBody>
        </p:sp>
        <p:sp>
          <p:nvSpPr>
            <p:cNvPr id="17457" name="Rectangle 65"/>
            <p:cNvSpPr>
              <a:spLocks noChangeArrowheads="1"/>
            </p:cNvSpPr>
            <p:nvPr/>
          </p:nvSpPr>
          <p:spPr bwMode="auto">
            <a:xfrm>
              <a:off x="4436" y="293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8" name="Rectangle 66"/>
            <p:cNvSpPr>
              <a:spLocks noChangeArrowheads="1"/>
            </p:cNvSpPr>
            <p:nvPr/>
          </p:nvSpPr>
          <p:spPr bwMode="auto">
            <a:xfrm>
              <a:off x="4513" y="2933"/>
              <a:ext cx="129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Taxes and incentives </a:t>
              </a:r>
              <a:endParaRPr lang="en-US" sz="1200" smtClean="0">
                <a:solidFill>
                  <a:srgbClr val="000000"/>
                </a:solidFill>
                <a:latin typeface="Arial" pitchFamily="34" charset="0"/>
              </a:endParaRPr>
            </a:p>
          </p:txBody>
        </p:sp>
        <p:sp>
          <p:nvSpPr>
            <p:cNvPr id="17459" name="Rectangle 67"/>
            <p:cNvSpPr>
              <a:spLocks noChangeArrowheads="1"/>
            </p:cNvSpPr>
            <p:nvPr/>
          </p:nvSpPr>
          <p:spPr bwMode="auto">
            <a:xfrm>
              <a:off x="1750" y="314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0" name="Rectangle 68"/>
            <p:cNvSpPr>
              <a:spLocks noChangeArrowheads="1"/>
            </p:cNvSpPr>
            <p:nvPr/>
          </p:nvSpPr>
          <p:spPr bwMode="auto">
            <a:xfrm>
              <a:off x="1827" y="3147"/>
              <a:ext cx="227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Tariffs, quotas and other protectionism </a:t>
              </a:r>
              <a:endParaRPr lang="en-US" sz="1200" smtClean="0">
                <a:solidFill>
                  <a:srgbClr val="000000"/>
                </a:solidFill>
                <a:latin typeface="Arial" pitchFamily="34" charset="0"/>
              </a:endParaRPr>
            </a:p>
          </p:txBody>
        </p:sp>
        <p:sp>
          <p:nvSpPr>
            <p:cNvPr id="17461" name="Rectangle 69"/>
            <p:cNvSpPr>
              <a:spLocks noChangeArrowheads="1"/>
            </p:cNvSpPr>
            <p:nvPr/>
          </p:nvSpPr>
          <p:spPr bwMode="auto">
            <a:xfrm>
              <a:off x="1750" y="332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2" name="Rectangle 70"/>
            <p:cNvSpPr>
              <a:spLocks noChangeArrowheads="1"/>
            </p:cNvSpPr>
            <p:nvPr/>
          </p:nvSpPr>
          <p:spPr bwMode="auto">
            <a:xfrm>
              <a:off x="1827" y="3329"/>
              <a:ext cx="240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Trade and global institutional agreements</a:t>
              </a:r>
              <a:endParaRPr lang="en-US" sz="1200" smtClean="0">
                <a:solidFill>
                  <a:srgbClr val="000000"/>
                </a:solidFill>
                <a:latin typeface="Arial" pitchFamily="34" charset="0"/>
              </a:endParaRPr>
            </a:p>
          </p:txBody>
        </p:sp>
        <p:sp>
          <p:nvSpPr>
            <p:cNvPr id="17463" name="Rectangle 71"/>
            <p:cNvSpPr>
              <a:spLocks noChangeArrowheads="1"/>
            </p:cNvSpPr>
            <p:nvPr/>
          </p:nvSpPr>
          <p:spPr bwMode="auto">
            <a:xfrm>
              <a:off x="1750" y="351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4" name="Rectangle 72"/>
            <p:cNvSpPr>
              <a:spLocks noChangeArrowheads="1"/>
            </p:cNvSpPr>
            <p:nvPr/>
          </p:nvSpPr>
          <p:spPr bwMode="auto">
            <a:xfrm>
              <a:off x="1827" y="3511"/>
              <a:ext cx="94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Exchange rates</a:t>
              </a:r>
              <a:endParaRPr lang="en-US" sz="1200" smtClean="0">
                <a:solidFill>
                  <a:srgbClr val="000000"/>
                </a:solidFill>
                <a:latin typeface="Arial" pitchFamily="34" charset="0"/>
              </a:endParaRPr>
            </a:p>
          </p:txBody>
        </p:sp>
        <p:sp>
          <p:nvSpPr>
            <p:cNvPr id="17465" name="Rectangle 73"/>
            <p:cNvSpPr>
              <a:spLocks noChangeArrowheads="1"/>
            </p:cNvSpPr>
            <p:nvPr/>
          </p:nvSpPr>
          <p:spPr bwMode="auto">
            <a:xfrm>
              <a:off x="1750" y="3694"/>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6" name="Rectangle 74"/>
            <p:cNvSpPr>
              <a:spLocks noChangeArrowheads="1"/>
            </p:cNvSpPr>
            <p:nvPr/>
          </p:nvSpPr>
          <p:spPr bwMode="auto">
            <a:xfrm>
              <a:off x="1827" y="3694"/>
              <a:ext cx="95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Political stability</a:t>
              </a:r>
              <a:endParaRPr lang="en-US" sz="1200" smtClean="0">
                <a:solidFill>
                  <a:srgbClr val="000000"/>
                </a:solidFill>
                <a:latin typeface="Arial" pitchFamily="34" charset="0"/>
              </a:endParaRPr>
            </a:p>
          </p:txBody>
        </p:sp>
        <p:sp>
          <p:nvSpPr>
            <p:cNvPr id="17467" name="Line 75"/>
            <p:cNvSpPr>
              <a:spLocks noChangeShapeType="1"/>
            </p:cNvSpPr>
            <p:nvPr/>
          </p:nvSpPr>
          <p:spPr bwMode="auto">
            <a:xfrm>
              <a:off x="3412" y="2164"/>
              <a:ext cx="440" cy="3"/>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12" name="TextBox 74"/>
          <p:cNvSpPr txBox="1">
            <a:spLocks noChangeArrowheads="1"/>
          </p:cNvSpPr>
          <p:nvPr/>
        </p:nvSpPr>
        <p:spPr bwMode="auto">
          <a:xfrm>
            <a:off x="479425" y="6332538"/>
            <a:ext cx="2381250" cy="276225"/>
          </a:xfrm>
          <a:prstGeom prst="rect">
            <a:avLst/>
          </a:prstGeom>
          <a:noFill/>
          <a:ln w="9525">
            <a:noFill/>
            <a:miter lim="800000"/>
            <a:headEnd/>
            <a:tailEnd/>
          </a:ln>
        </p:spPr>
        <p:txBody>
          <a:bodyPr wrap="none">
            <a:spAutoFit/>
          </a:bodyPr>
          <a:lstStyle/>
          <a:p>
            <a:r>
              <a:rPr lang="en-US" sz="1200" smtClean="0">
                <a:solidFill>
                  <a:srgbClr val="000000"/>
                </a:solidFill>
                <a:latin typeface="Arial" pitchFamily="34" charset="0"/>
              </a:rPr>
              <a:t>Kouvelis and Niederhoff (2007)</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4" name="Rectangle 6"/>
          <p:cNvSpPr>
            <a:spLocks noChangeArrowheads="1"/>
          </p:cNvSpPr>
          <p:nvPr/>
        </p:nvSpPr>
        <p:spPr bwMode="auto">
          <a:xfrm>
            <a:off x="3134112" y="1092685"/>
            <a:ext cx="5585791" cy="456599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75" name="Rectangle 7"/>
          <p:cNvSpPr>
            <a:spLocks noChangeArrowheads="1"/>
          </p:cNvSpPr>
          <p:nvPr/>
        </p:nvSpPr>
        <p:spPr bwMode="auto">
          <a:xfrm>
            <a:off x="4194562" y="1283184"/>
            <a:ext cx="4087813" cy="3514725"/>
          </a:xfrm>
          <a:prstGeom prst="rect">
            <a:avLst/>
          </a:prstGeom>
          <a:solidFill>
            <a:schemeClr val="accent5">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76" name="Freeform 8"/>
          <p:cNvSpPr>
            <a:spLocks noEditPoints="1"/>
          </p:cNvSpPr>
          <p:nvPr/>
        </p:nvSpPr>
        <p:spPr bwMode="auto">
          <a:xfrm>
            <a:off x="4194562" y="1346684"/>
            <a:ext cx="4075113" cy="3387725"/>
          </a:xfrm>
          <a:custGeom>
            <a:avLst/>
            <a:gdLst/>
            <a:ahLst/>
            <a:cxnLst>
              <a:cxn ang="0">
                <a:pos x="0" y="2134"/>
              </a:cxn>
              <a:cxn ang="0">
                <a:pos x="2567" y="2094"/>
              </a:cxn>
              <a:cxn ang="0">
                <a:pos x="2567" y="2038"/>
              </a:cxn>
              <a:cxn ang="0">
                <a:pos x="0" y="1999"/>
              </a:cxn>
              <a:cxn ang="0">
                <a:pos x="0" y="1999"/>
              </a:cxn>
              <a:cxn ang="0">
                <a:pos x="0" y="1919"/>
              </a:cxn>
              <a:cxn ang="0">
                <a:pos x="2567" y="1871"/>
              </a:cxn>
              <a:cxn ang="0">
                <a:pos x="2567" y="1823"/>
              </a:cxn>
              <a:cxn ang="0">
                <a:pos x="0" y="1775"/>
              </a:cxn>
              <a:cxn ang="0">
                <a:pos x="0" y="1775"/>
              </a:cxn>
              <a:cxn ang="0">
                <a:pos x="0" y="1695"/>
              </a:cxn>
              <a:cxn ang="0">
                <a:pos x="2567" y="1647"/>
              </a:cxn>
              <a:cxn ang="0">
                <a:pos x="2567" y="1599"/>
              </a:cxn>
              <a:cxn ang="0">
                <a:pos x="0" y="1551"/>
              </a:cxn>
              <a:cxn ang="0">
                <a:pos x="0" y="1551"/>
              </a:cxn>
              <a:cxn ang="0">
                <a:pos x="0" y="1471"/>
              </a:cxn>
              <a:cxn ang="0">
                <a:pos x="2567" y="1431"/>
              </a:cxn>
              <a:cxn ang="0">
                <a:pos x="2567" y="1375"/>
              </a:cxn>
              <a:cxn ang="0">
                <a:pos x="0" y="1327"/>
              </a:cxn>
              <a:cxn ang="0">
                <a:pos x="0" y="1327"/>
              </a:cxn>
              <a:cxn ang="0">
                <a:pos x="0" y="1247"/>
              </a:cxn>
              <a:cxn ang="0">
                <a:pos x="2567" y="1207"/>
              </a:cxn>
              <a:cxn ang="0">
                <a:pos x="2567" y="1151"/>
              </a:cxn>
              <a:cxn ang="0">
                <a:pos x="0" y="1111"/>
              </a:cxn>
              <a:cxn ang="0">
                <a:pos x="0" y="1111"/>
              </a:cxn>
              <a:cxn ang="0">
                <a:pos x="0" y="1031"/>
              </a:cxn>
              <a:cxn ang="0">
                <a:pos x="2567" y="983"/>
              </a:cxn>
              <a:cxn ang="0">
                <a:pos x="2567" y="927"/>
              </a:cxn>
              <a:cxn ang="0">
                <a:pos x="0" y="887"/>
              </a:cxn>
              <a:cxn ang="0">
                <a:pos x="0" y="887"/>
              </a:cxn>
              <a:cxn ang="0">
                <a:pos x="0" y="807"/>
              </a:cxn>
              <a:cxn ang="0">
                <a:pos x="2567" y="759"/>
              </a:cxn>
              <a:cxn ang="0">
                <a:pos x="2567" y="711"/>
              </a:cxn>
              <a:cxn ang="0">
                <a:pos x="0" y="663"/>
              </a:cxn>
              <a:cxn ang="0">
                <a:pos x="0" y="663"/>
              </a:cxn>
              <a:cxn ang="0">
                <a:pos x="0" y="583"/>
              </a:cxn>
              <a:cxn ang="0">
                <a:pos x="2567" y="536"/>
              </a:cxn>
              <a:cxn ang="0">
                <a:pos x="2567" y="488"/>
              </a:cxn>
              <a:cxn ang="0">
                <a:pos x="0" y="440"/>
              </a:cxn>
              <a:cxn ang="0">
                <a:pos x="0" y="440"/>
              </a:cxn>
              <a:cxn ang="0">
                <a:pos x="0" y="360"/>
              </a:cxn>
              <a:cxn ang="0">
                <a:pos x="2567" y="320"/>
              </a:cxn>
              <a:cxn ang="0">
                <a:pos x="2567" y="264"/>
              </a:cxn>
              <a:cxn ang="0">
                <a:pos x="0" y="224"/>
              </a:cxn>
              <a:cxn ang="0">
                <a:pos x="0" y="224"/>
              </a:cxn>
              <a:cxn ang="0">
                <a:pos x="0" y="144"/>
              </a:cxn>
              <a:cxn ang="0">
                <a:pos x="2567" y="96"/>
              </a:cxn>
              <a:cxn ang="0">
                <a:pos x="2567" y="40"/>
              </a:cxn>
              <a:cxn ang="0">
                <a:pos x="0" y="0"/>
              </a:cxn>
              <a:cxn ang="0">
                <a:pos x="0" y="0"/>
              </a:cxn>
            </a:cxnLst>
            <a:rect l="0" t="0" r="r" b="b"/>
            <a:pathLst>
              <a:path w="2567" h="2134">
                <a:moveTo>
                  <a:pt x="0" y="2126"/>
                </a:moveTo>
                <a:lnTo>
                  <a:pt x="2567" y="2126"/>
                </a:lnTo>
                <a:lnTo>
                  <a:pt x="2567" y="2134"/>
                </a:lnTo>
                <a:lnTo>
                  <a:pt x="0" y="2134"/>
                </a:lnTo>
                <a:lnTo>
                  <a:pt x="0" y="2126"/>
                </a:lnTo>
                <a:close/>
                <a:moveTo>
                  <a:pt x="0" y="2086"/>
                </a:moveTo>
                <a:lnTo>
                  <a:pt x="2567" y="2086"/>
                </a:lnTo>
                <a:lnTo>
                  <a:pt x="2567" y="2094"/>
                </a:lnTo>
                <a:lnTo>
                  <a:pt x="0" y="2094"/>
                </a:lnTo>
                <a:lnTo>
                  <a:pt x="0" y="2086"/>
                </a:lnTo>
                <a:close/>
                <a:moveTo>
                  <a:pt x="0" y="2038"/>
                </a:moveTo>
                <a:lnTo>
                  <a:pt x="2567" y="2038"/>
                </a:lnTo>
                <a:lnTo>
                  <a:pt x="2567" y="2046"/>
                </a:lnTo>
                <a:lnTo>
                  <a:pt x="0" y="2046"/>
                </a:lnTo>
                <a:lnTo>
                  <a:pt x="0" y="2038"/>
                </a:lnTo>
                <a:close/>
                <a:moveTo>
                  <a:pt x="0" y="1999"/>
                </a:moveTo>
                <a:lnTo>
                  <a:pt x="2567" y="1999"/>
                </a:lnTo>
                <a:lnTo>
                  <a:pt x="2567" y="2007"/>
                </a:lnTo>
                <a:lnTo>
                  <a:pt x="0" y="2007"/>
                </a:lnTo>
                <a:lnTo>
                  <a:pt x="0" y="1999"/>
                </a:lnTo>
                <a:close/>
                <a:moveTo>
                  <a:pt x="0" y="1911"/>
                </a:moveTo>
                <a:lnTo>
                  <a:pt x="2567" y="1911"/>
                </a:lnTo>
                <a:lnTo>
                  <a:pt x="2567" y="1919"/>
                </a:lnTo>
                <a:lnTo>
                  <a:pt x="0" y="1919"/>
                </a:lnTo>
                <a:lnTo>
                  <a:pt x="0" y="1911"/>
                </a:lnTo>
                <a:close/>
                <a:moveTo>
                  <a:pt x="0" y="1863"/>
                </a:moveTo>
                <a:lnTo>
                  <a:pt x="2567" y="1863"/>
                </a:lnTo>
                <a:lnTo>
                  <a:pt x="2567" y="1871"/>
                </a:lnTo>
                <a:lnTo>
                  <a:pt x="0" y="1871"/>
                </a:lnTo>
                <a:lnTo>
                  <a:pt x="0" y="1863"/>
                </a:lnTo>
                <a:close/>
                <a:moveTo>
                  <a:pt x="0" y="1823"/>
                </a:moveTo>
                <a:lnTo>
                  <a:pt x="2567" y="1823"/>
                </a:lnTo>
                <a:lnTo>
                  <a:pt x="2567" y="1831"/>
                </a:lnTo>
                <a:lnTo>
                  <a:pt x="0" y="1831"/>
                </a:lnTo>
                <a:lnTo>
                  <a:pt x="0" y="1823"/>
                </a:lnTo>
                <a:close/>
                <a:moveTo>
                  <a:pt x="0" y="1775"/>
                </a:moveTo>
                <a:lnTo>
                  <a:pt x="2567" y="1775"/>
                </a:lnTo>
                <a:lnTo>
                  <a:pt x="2567" y="1783"/>
                </a:lnTo>
                <a:lnTo>
                  <a:pt x="0" y="1783"/>
                </a:lnTo>
                <a:lnTo>
                  <a:pt x="0" y="1775"/>
                </a:lnTo>
                <a:close/>
                <a:moveTo>
                  <a:pt x="0" y="1687"/>
                </a:moveTo>
                <a:lnTo>
                  <a:pt x="2567" y="1687"/>
                </a:lnTo>
                <a:lnTo>
                  <a:pt x="2567" y="1695"/>
                </a:lnTo>
                <a:lnTo>
                  <a:pt x="0" y="1695"/>
                </a:lnTo>
                <a:lnTo>
                  <a:pt x="0" y="1687"/>
                </a:lnTo>
                <a:close/>
                <a:moveTo>
                  <a:pt x="0" y="1639"/>
                </a:moveTo>
                <a:lnTo>
                  <a:pt x="2567" y="1639"/>
                </a:lnTo>
                <a:lnTo>
                  <a:pt x="2567" y="1647"/>
                </a:lnTo>
                <a:lnTo>
                  <a:pt x="0" y="1647"/>
                </a:lnTo>
                <a:lnTo>
                  <a:pt x="0" y="1639"/>
                </a:lnTo>
                <a:close/>
                <a:moveTo>
                  <a:pt x="0" y="1599"/>
                </a:moveTo>
                <a:lnTo>
                  <a:pt x="2567" y="1599"/>
                </a:lnTo>
                <a:lnTo>
                  <a:pt x="2567" y="1607"/>
                </a:lnTo>
                <a:lnTo>
                  <a:pt x="0" y="1607"/>
                </a:lnTo>
                <a:lnTo>
                  <a:pt x="0" y="1599"/>
                </a:lnTo>
                <a:close/>
                <a:moveTo>
                  <a:pt x="0" y="1551"/>
                </a:moveTo>
                <a:lnTo>
                  <a:pt x="2567" y="1551"/>
                </a:lnTo>
                <a:lnTo>
                  <a:pt x="2567" y="1559"/>
                </a:lnTo>
                <a:lnTo>
                  <a:pt x="0" y="1559"/>
                </a:lnTo>
                <a:lnTo>
                  <a:pt x="0" y="1551"/>
                </a:lnTo>
                <a:close/>
                <a:moveTo>
                  <a:pt x="0" y="1463"/>
                </a:moveTo>
                <a:lnTo>
                  <a:pt x="2567" y="1463"/>
                </a:lnTo>
                <a:lnTo>
                  <a:pt x="2567" y="1471"/>
                </a:lnTo>
                <a:lnTo>
                  <a:pt x="0" y="1471"/>
                </a:lnTo>
                <a:lnTo>
                  <a:pt x="0" y="1463"/>
                </a:lnTo>
                <a:close/>
                <a:moveTo>
                  <a:pt x="0" y="1423"/>
                </a:moveTo>
                <a:lnTo>
                  <a:pt x="2567" y="1423"/>
                </a:lnTo>
                <a:lnTo>
                  <a:pt x="2567" y="1431"/>
                </a:lnTo>
                <a:lnTo>
                  <a:pt x="0" y="1431"/>
                </a:lnTo>
                <a:lnTo>
                  <a:pt x="0" y="1423"/>
                </a:lnTo>
                <a:close/>
                <a:moveTo>
                  <a:pt x="0" y="1375"/>
                </a:moveTo>
                <a:lnTo>
                  <a:pt x="2567" y="1375"/>
                </a:lnTo>
                <a:lnTo>
                  <a:pt x="2567" y="1383"/>
                </a:lnTo>
                <a:lnTo>
                  <a:pt x="0" y="1383"/>
                </a:lnTo>
                <a:lnTo>
                  <a:pt x="0" y="1375"/>
                </a:lnTo>
                <a:close/>
                <a:moveTo>
                  <a:pt x="0" y="1327"/>
                </a:moveTo>
                <a:lnTo>
                  <a:pt x="2567" y="1327"/>
                </a:lnTo>
                <a:lnTo>
                  <a:pt x="2567" y="1335"/>
                </a:lnTo>
                <a:lnTo>
                  <a:pt x="0" y="1335"/>
                </a:lnTo>
                <a:lnTo>
                  <a:pt x="0" y="1327"/>
                </a:lnTo>
                <a:close/>
                <a:moveTo>
                  <a:pt x="0" y="1239"/>
                </a:moveTo>
                <a:lnTo>
                  <a:pt x="2567" y="1239"/>
                </a:lnTo>
                <a:lnTo>
                  <a:pt x="2567" y="1247"/>
                </a:lnTo>
                <a:lnTo>
                  <a:pt x="0" y="1247"/>
                </a:lnTo>
                <a:lnTo>
                  <a:pt x="0" y="1239"/>
                </a:lnTo>
                <a:close/>
                <a:moveTo>
                  <a:pt x="0" y="1199"/>
                </a:moveTo>
                <a:lnTo>
                  <a:pt x="2567" y="1199"/>
                </a:lnTo>
                <a:lnTo>
                  <a:pt x="2567" y="1207"/>
                </a:lnTo>
                <a:lnTo>
                  <a:pt x="0" y="1207"/>
                </a:lnTo>
                <a:lnTo>
                  <a:pt x="0" y="1199"/>
                </a:lnTo>
                <a:close/>
                <a:moveTo>
                  <a:pt x="0" y="1151"/>
                </a:moveTo>
                <a:lnTo>
                  <a:pt x="2567" y="1151"/>
                </a:lnTo>
                <a:lnTo>
                  <a:pt x="2567" y="1159"/>
                </a:lnTo>
                <a:lnTo>
                  <a:pt x="0" y="1159"/>
                </a:lnTo>
                <a:lnTo>
                  <a:pt x="0" y="1151"/>
                </a:lnTo>
                <a:close/>
                <a:moveTo>
                  <a:pt x="0" y="1111"/>
                </a:moveTo>
                <a:lnTo>
                  <a:pt x="2567" y="1111"/>
                </a:lnTo>
                <a:lnTo>
                  <a:pt x="2567" y="1119"/>
                </a:lnTo>
                <a:lnTo>
                  <a:pt x="0" y="1119"/>
                </a:lnTo>
                <a:lnTo>
                  <a:pt x="0" y="1111"/>
                </a:lnTo>
                <a:close/>
                <a:moveTo>
                  <a:pt x="0" y="1023"/>
                </a:moveTo>
                <a:lnTo>
                  <a:pt x="2567" y="1023"/>
                </a:lnTo>
                <a:lnTo>
                  <a:pt x="2567" y="1031"/>
                </a:lnTo>
                <a:lnTo>
                  <a:pt x="0" y="1031"/>
                </a:lnTo>
                <a:lnTo>
                  <a:pt x="0" y="1023"/>
                </a:lnTo>
                <a:close/>
                <a:moveTo>
                  <a:pt x="0" y="975"/>
                </a:moveTo>
                <a:lnTo>
                  <a:pt x="2567" y="975"/>
                </a:lnTo>
                <a:lnTo>
                  <a:pt x="2567" y="983"/>
                </a:lnTo>
                <a:lnTo>
                  <a:pt x="0" y="983"/>
                </a:lnTo>
                <a:lnTo>
                  <a:pt x="0" y="975"/>
                </a:lnTo>
                <a:close/>
                <a:moveTo>
                  <a:pt x="0" y="927"/>
                </a:moveTo>
                <a:lnTo>
                  <a:pt x="2567" y="927"/>
                </a:lnTo>
                <a:lnTo>
                  <a:pt x="2567" y="935"/>
                </a:lnTo>
                <a:lnTo>
                  <a:pt x="0" y="935"/>
                </a:lnTo>
                <a:lnTo>
                  <a:pt x="0" y="927"/>
                </a:lnTo>
                <a:close/>
                <a:moveTo>
                  <a:pt x="0" y="887"/>
                </a:moveTo>
                <a:lnTo>
                  <a:pt x="2567" y="887"/>
                </a:lnTo>
                <a:lnTo>
                  <a:pt x="2567" y="895"/>
                </a:lnTo>
                <a:lnTo>
                  <a:pt x="0" y="895"/>
                </a:lnTo>
                <a:lnTo>
                  <a:pt x="0" y="887"/>
                </a:lnTo>
                <a:close/>
                <a:moveTo>
                  <a:pt x="0" y="799"/>
                </a:moveTo>
                <a:lnTo>
                  <a:pt x="2567" y="799"/>
                </a:lnTo>
                <a:lnTo>
                  <a:pt x="2567" y="807"/>
                </a:lnTo>
                <a:lnTo>
                  <a:pt x="0" y="807"/>
                </a:lnTo>
                <a:lnTo>
                  <a:pt x="0" y="799"/>
                </a:lnTo>
                <a:close/>
                <a:moveTo>
                  <a:pt x="0" y="751"/>
                </a:moveTo>
                <a:lnTo>
                  <a:pt x="2567" y="751"/>
                </a:lnTo>
                <a:lnTo>
                  <a:pt x="2567" y="759"/>
                </a:lnTo>
                <a:lnTo>
                  <a:pt x="0" y="759"/>
                </a:lnTo>
                <a:lnTo>
                  <a:pt x="0" y="751"/>
                </a:lnTo>
                <a:close/>
                <a:moveTo>
                  <a:pt x="0" y="711"/>
                </a:moveTo>
                <a:lnTo>
                  <a:pt x="2567" y="711"/>
                </a:lnTo>
                <a:lnTo>
                  <a:pt x="2567" y="719"/>
                </a:lnTo>
                <a:lnTo>
                  <a:pt x="0" y="719"/>
                </a:lnTo>
                <a:lnTo>
                  <a:pt x="0" y="711"/>
                </a:lnTo>
                <a:close/>
                <a:moveTo>
                  <a:pt x="0" y="663"/>
                </a:moveTo>
                <a:lnTo>
                  <a:pt x="2567" y="663"/>
                </a:lnTo>
                <a:lnTo>
                  <a:pt x="2567" y="671"/>
                </a:lnTo>
                <a:lnTo>
                  <a:pt x="0" y="671"/>
                </a:lnTo>
                <a:lnTo>
                  <a:pt x="0" y="663"/>
                </a:lnTo>
                <a:close/>
                <a:moveTo>
                  <a:pt x="0" y="575"/>
                </a:moveTo>
                <a:lnTo>
                  <a:pt x="2567" y="575"/>
                </a:lnTo>
                <a:lnTo>
                  <a:pt x="2567" y="583"/>
                </a:lnTo>
                <a:lnTo>
                  <a:pt x="0" y="583"/>
                </a:lnTo>
                <a:lnTo>
                  <a:pt x="0" y="575"/>
                </a:lnTo>
                <a:close/>
                <a:moveTo>
                  <a:pt x="0" y="528"/>
                </a:moveTo>
                <a:lnTo>
                  <a:pt x="2567" y="528"/>
                </a:lnTo>
                <a:lnTo>
                  <a:pt x="2567" y="536"/>
                </a:lnTo>
                <a:lnTo>
                  <a:pt x="0" y="536"/>
                </a:lnTo>
                <a:lnTo>
                  <a:pt x="0" y="528"/>
                </a:lnTo>
                <a:close/>
                <a:moveTo>
                  <a:pt x="0" y="488"/>
                </a:moveTo>
                <a:lnTo>
                  <a:pt x="2567" y="488"/>
                </a:lnTo>
                <a:lnTo>
                  <a:pt x="2567" y="496"/>
                </a:lnTo>
                <a:lnTo>
                  <a:pt x="0" y="496"/>
                </a:lnTo>
                <a:lnTo>
                  <a:pt x="0" y="488"/>
                </a:lnTo>
                <a:close/>
                <a:moveTo>
                  <a:pt x="0" y="440"/>
                </a:moveTo>
                <a:lnTo>
                  <a:pt x="2567" y="440"/>
                </a:lnTo>
                <a:lnTo>
                  <a:pt x="2567" y="448"/>
                </a:lnTo>
                <a:lnTo>
                  <a:pt x="0" y="448"/>
                </a:lnTo>
                <a:lnTo>
                  <a:pt x="0" y="440"/>
                </a:lnTo>
                <a:close/>
                <a:moveTo>
                  <a:pt x="0" y="352"/>
                </a:moveTo>
                <a:lnTo>
                  <a:pt x="2567" y="352"/>
                </a:lnTo>
                <a:lnTo>
                  <a:pt x="2567" y="360"/>
                </a:lnTo>
                <a:lnTo>
                  <a:pt x="0" y="360"/>
                </a:lnTo>
                <a:lnTo>
                  <a:pt x="0" y="352"/>
                </a:lnTo>
                <a:close/>
                <a:moveTo>
                  <a:pt x="0" y="312"/>
                </a:moveTo>
                <a:lnTo>
                  <a:pt x="2567" y="312"/>
                </a:lnTo>
                <a:lnTo>
                  <a:pt x="2567" y="320"/>
                </a:lnTo>
                <a:lnTo>
                  <a:pt x="0" y="320"/>
                </a:lnTo>
                <a:lnTo>
                  <a:pt x="0" y="312"/>
                </a:lnTo>
                <a:close/>
                <a:moveTo>
                  <a:pt x="0" y="264"/>
                </a:moveTo>
                <a:lnTo>
                  <a:pt x="2567" y="264"/>
                </a:lnTo>
                <a:lnTo>
                  <a:pt x="2567" y="272"/>
                </a:lnTo>
                <a:lnTo>
                  <a:pt x="0" y="272"/>
                </a:lnTo>
                <a:lnTo>
                  <a:pt x="0" y="264"/>
                </a:lnTo>
                <a:close/>
                <a:moveTo>
                  <a:pt x="0" y="224"/>
                </a:moveTo>
                <a:lnTo>
                  <a:pt x="2567" y="224"/>
                </a:lnTo>
                <a:lnTo>
                  <a:pt x="2567" y="232"/>
                </a:lnTo>
                <a:lnTo>
                  <a:pt x="0" y="232"/>
                </a:lnTo>
                <a:lnTo>
                  <a:pt x="0" y="224"/>
                </a:lnTo>
                <a:close/>
                <a:moveTo>
                  <a:pt x="0" y="136"/>
                </a:moveTo>
                <a:lnTo>
                  <a:pt x="2567" y="136"/>
                </a:lnTo>
                <a:lnTo>
                  <a:pt x="2567" y="144"/>
                </a:lnTo>
                <a:lnTo>
                  <a:pt x="0" y="144"/>
                </a:lnTo>
                <a:lnTo>
                  <a:pt x="0" y="136"/>
                </a:lnTo>
                <a:close/>
                <a:moveTo>
                  <a:pt x="0" y="88"/>
                </a:moveTo>
                <a:lnTo>
                  <a:pt x="2567" y="88"/>
                </a:lnTo>
                <a:lnTo>
                  <a:pt x="2567" y="96"/>
                </a:lnTo>
                <a:lnTo>
                  <a:pt x="0" y="96"/>
                </a:lnTo>
                <a:lnTo>
                  <a:pt x="0" y="88"/>
                </a:lnTo>
                <a:close/>
                <a:moveTo>
                  <a:pt x="0" y="40"/>
                </a:moveTo>
                <a:lnTo>
                  <a:pt x="2567" y="40"/>
                </a:lnTo>
                <a:lnTo>
                  <a:pt x="2567" y="48"/>
                </a:lnTo>
                <a:lnTo>
                  <a:pt x="0" y="48"/>
                </a:lnTo>
                <a:lnTo>
                  <a:pt x="0" y="40"/>
                </a:lnTo>
                <a:close/>
                <a:moveTo>
                  <a:pt x="0" y="0"/>
                </a:moveTo>
                <a:lnTo>
                  <a:pt x="2567" y="0"/>
                </a:lnTo>
                <a:lnTo>
                  <a:pt x="2567" y="8"/>
                </a:lnTo>
                <a:lnTo>
                  <a:pt x="0" y="8"/>
                </a:lnTo>
                <a:lnTo>
                  <a:pt x="0" y="0"/>
                </a:lnTo>
                <a:close/>
              </a:path>
            </a:pathLst>
          </a:custGeom>
          <a:solidFill>
            <a:srgbClr val="B7B7B7"/>
          </a:solidFill>
          <a:ln w="8">
            <a:solidFill>
              <a:srgbClr val="B7B7B7"/>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7" name="Freeform 9"/>
          <p:cNvSpPr>
            <a:spLocks noEditPoints="1"/>
          </p:cNvSpPr>
          <p:nvPr/>
        </p:nvSpPr>
        <p:spPr bwMode="auto">
          <a:xfrm>
            <a:off x="4194562" y="1270484"/>
            <a:ext cx="4075113" cy="3186113"/>
          </a:xfrm>
          <a:custGeom>
            <a:avLst/>
            <a:gdLst/>
            <a:ahLst/>
            <a:cxnLst>
              <a:cxn ang="0">
                <a:pos x="0" y="1999"/>
              </a:cxn>
              <a:cxn ang="0">
                <a:pos x="2567" y="1999"/>
              </a:cxn>
              <a:cxn ang="0">
                <a:pos x="2567" y="2007"/>
              </a:cxn>
              <a:cxn ang="0">
                <a:pos x="0" y="2007"/>
              </a:cxn>
              <a:cxn ang="0">
                <a:pos x="0" y="1999"/>
              </a:cxn>
              <a:cxn ang="0">
                <a:pos x="0" y="1775"/>
              </a:cxn>
              <a:cxn ang="0">
                <a:pos x="2567" y="1775"/>
              </a:cxn>
              <a:cxn ang="0">
                <a:pos x="2567" y="1783"/>
              </a:cxn>
              <a:cxn ang="0">
                <a:pos x="0" y="1783"/>
              </a:cxn>
              <a:cxn ang="0">
                <a:pos x="0" y="1775"/>
              </a:cxn>
              <a:cxn ang="0">
                <a:pos x="0" y="1559"/>
              </a:cxn>
              <a:cxn ang="0">
                <a:pos x="2567" y="1559"/>
              </a:cxn>
              <a:cxn ang="0">
                <a:pos x="2567" y="1567"/>
              </a:cxn>
              <a:cxn ang="0">
                <a:pos x="0" y="1567"/>
              </a:cxn>
              <a:cxn ang="0">
                <a:pos x="0" y="1559"/>
              </a:cxn>
              <a:cxn ang="0">
                <a:pos x="0" y="1335"/>
              </a:cxn>
              <a:cxn ang="0">
                <a:pos x="2567" y="1335"/>
              </a:cxn>
              <a:cxn ang="0">
                <a:pos x="2567" y="1343"/>
              </a:cxn>
              <a:cxn ang="0">
                <a:pos x="0" y="1343"/>
              </a:cxn>
              <a:cxn ang="0">
                <a:pos x="0" y="1335"/>
              </a:cxn>
              <a:cxn ang="0">
                <a:pos x="0" y="1111"/>
              </a:cxn>
              <a:cxn ang="0">
                <a:pos x="2567" y="1111"/>
              </a:cxn>
              <a:cxn ang="0">
                <a:pos x="2567" y="1119"/>
              </a:cxn>
              <a:cxn ang="0">
                <a:pos x="0" y="1119"/>
              </a:cxn>
              <a:cxn ang="0">
                <a:pos x="0" y="1111"/>
              </a:cxn>
              <a:cxn ang="0">
                <a:pos x="0" y="887"/>
              </a:cxn>
              <a:cxn ang="0">
                <a:pos x="2567" y="887"/>
              </a:cxn>
              <a:cxn ang="0">
                <a:pos x="2567" y="895"/>
              </a:cxn>
              <a:cxn ang="0">
                <a:pos x="0" y="895"/>
              </a:cxn>
              <a:cxn ang="0">
                <a:pos x="0" y="887"/>
              </a:cxn>
              <a:cxn ang="0">
                <a:pos x="0" y="671"/>
              </a:cxn>
              <a:cxn ang="0">
                <a:pos x="2567" y="671"/>
              </a:cxn>
              <a:cxn ang="0">
                <a:pos x="2567" y="679"/>
              </a:cxn>
              <a:cxn ang="0">
                <a:pos x="0" y="679"/>
              </a:cxn>
              <a:cxn ang="0">
                <a:pos x="0" y="671"/>
              </a:cxn>
              <a:cxn ang="0">
                <a:pos x="0" y="448"/>
              </a:cxn>
              <a:cxn ang="0">
                <a:pos x="2567" y="448"/>
              </a:cxn>
              <a:cxn ang="0">
                <a:pos x="2567" y="456"/>
              </a:cxn>
              <a:cxn ang="0">
                <a:pos x="0" y="456"/>
              </a:cxn>
              <a:cxn ang="0">
                <a:pos x="0" y="448"/>
              </a:cxn>
              <a:cxn ang="0">
                <a:pos x="0" y="224"/>
              </a:cxn>
              <a:cxn ang="0">
                <a:pos x="2567" y="224"/>
              </a:cxn>
              <a:cxn ang="0">
                <a:pos x="2567" y="232"/>
              </a:cxn>
              <a:cxn ang="0">
                <a:pos x="0" y="232"/>
              </a:cxn>
              <a:cxn ang="0">
                <a:pos x="0" y="224"/>
              </a:cxn>
              <a:cxn ang="0">
                <a:pos x="0" y="0"/>
              </a:cxn>
              <a:cxn ang="0">
                <a:pos x="2567" y="0"/>
              </a:cxn>
              <a:cxn ang="0">
                <a:pos x="2567" y="8"/>
              </a:cxn>
              <a:cxn ang="0">
                <a:pos x="0" y="8"/>
              </a:cxn>
              <a:cxn ang="0">
                <a:pos x="0" y="0"/>
              </a:cxn>
            </a:cxnLst>
            <a:rect l="0" t="0" r="r" b="b"/>
            <a:pathLst>
              <a:path w="2567" h="2007">
                <a:moveTo>
                  <a:pt x="0" y="1999"/>
                </a:moveTo>
                <a:lnTo>
                  <a:pt x="2567" y="1999"/>
                </a:lnTo>
                <a:lnTo>
                  <a:pt x="2567" y="2007"/>
                </a:lnTo>
                <a:lnTo>
                  <a:pt x="0" y="2007"/>
                </a:lnTo>
                <a:lnTo>
                  <a:pt x="0" y="1999"/>
                </a:lnTo>
                <a:close/>
                <a:moveTo>
                  <a:pt x="0" y="1775"/>
                </a:moveTo>
                <a:lnTo>
                  <a:pt x="2567" y="1775"/>
                </a:lnTo>
                <a:lnTo>
                  <a:pt x="2567" y="1783"/>
                </a:lnTo>
                <a:lnTo>
                  <a:pt x="0" y="1783"/>
                </a:lnTo>
                <a:lnTo>
                  <a:pt x="0" y="1775"/>
                </a:lnTo>
                <a:close/>
                <a:moveTo>
                  <a:pt x="0" y="1559"/>
                </a:moveTo>
                <a:lnTo>
                  <a:pt x="2567" y="1559"/>
                </a:lnTo>
                <a:lnTo>
                  <a:pt x="2567" y="1567"/>
                </a:lnTo>
                <a:lnTo>
                  <a:pt x="0" y="1567"/>
                </a:lnTo>
                <a:lnTo>
                  <a:pt x="0" y="1559"/>
                </a:lnTo>
                <a:close/>
                <a:moveTo>
                  <a:pt x="0" y="1335"/>
                </a:moveTo>
                <a:lnTo>
                  <a:pt x="2567" y="1335"/>
                </a:lnTo>
                <a:lnTo>
                  <a:pt x="2567" y="1343"/>
                </a:lnTo>
                <a:lnTo>
                  <a:pt x="0" y="1343"/>
                </a:lnTo>
                <a:lnTo>
                  <a:pt x="0" y="1335"/>
                </a:lnTo>
                <a:close/>
                <a:moveTo>
                  <a:pt x="0" y="1111"/>
                </a:moveTo>
                <a:lnTo>
                  <a:pt x="2567" y="1111"/>
                </a:lnTo>
                <a:lnTo>
                  <a:pt x="2567" y="1119"/>
                </a:lnTo>
                <a:lnTo>
                  <a:pt x="0" y="1119"/>
                </a:lnTo>
                <a:lnTo>
                  <a:pt x="0" y="1111"/>
                </a:lnTo>
                <a:close/>
                <a:moveTo>
                  <a:pt x="0" y="887"/>
                </a:moveTo>
                <a:lnTo>
                  <a:pt x="2567" y="887"/>
                </a:lnTo>
                <a:lnTo>
                  <a:pt x="2567" y="895"/>
                </a:lnTo>
                <a:lnTo>
                  <a:pt x="0" y="895"/>
                </a:lnTo>
                <a:lnTo>
                  <a:pt x="0" y="887"/>
                </a:lnTo>
                <a:close/>
                <a:moveTo>
                  <a:pt x="0" y="671"/>
                </a:moveTo>
                <a:lnTo>
                  <a:pt x="2567" y="671"/>
                </a:lnTo>
                <a:lnTo>
                  <a:pt x="2567" y="679"/>
                </a:lnTo>
                <a:lnTo>
                  <a:pt x="0" y="679"/>
                </a:lnTo>
                <a:lnTo>
                  <a:pt x="0" y="671"/>
                </a:lnTo>
                <a:close/>
                <a:moveTo>
                  <a:pt x="0" y="448"/>
                </a:moveTo>
                <a:lnTo>
                  <a:pt x="2567" y="448"/>
                </a:lnTo>
                <a:lnTo>
                  <a:pt x="2567" y="456"/>
                </a:lnTo>
                <a:lnTo>
                  <a:pt x="0" y="456"/>
                </a:lnTo>
                <a:lnTo>
                  <a:pt x="0" y="448"/>
                </a:lnTo>
                <a:close/>
                <a:moveTo>
                  <a:pt x="0" y="224"/>
                </a:moveTo>
                <a:lnTo>
                  <a:pt x="2567" y="224"/>
                </a:lnTo>
                <a:lnTo>
                  <a:pt x="2567" y="232"/>
                </a:lnTo>
                <a:lnTo>
                  <a:pt x="0" y="232"/>
                </a:lnTo>
                <a:lnTo>
                  <a:pt x="0" y="224"/>
                </a:lnTo>
                <a:close/>
                <a:moveTo>
                  <a:pt x="0" y="0"/>
                </a:moveTo>
                <a:lnTo>
                  <a:pt x="2567" y="0"/>
                </a:lnTo>
                <a:lnTo>
                  <a:pt x="2567" y="8"/>
                </a:lnTo>
                <a:lnTo>
                  <a:pt x="0" y="8"/>
                </a:lnTo>
                <a:lnTo>
                  <a:pt x="0"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8" name="Freeform 10"/>
          <p:cNvSpPr>
            <a:spLocks noEditPoints="1"/>
          </p:cNvSpPr>
          <p:nvPr/>
        </p:nvSpPr>
        <p:spPr bwMode="auto">
          <a:xfrm>
            <a:off x="4321562" y="1270484"/>
            <a:ext cx="3833813" cy="3527425"/>
          </a:xfrm>
          <a:custGeom>
            <a:avLst/>
            <a:gdLst/>
            <a:ahLst/>
            <a:cxnLst>
              <a:cxn ang="0">
                <a:pos x="8" y="2222"/>
              </a:cxn>
              <a:cxn ang="0">
                <a:pos x="0" y="0"/>
              </a:cxn>
              <a:cxn ang="0">
                <a:pos x="96" y="0"/>
              </a:cxn>
              <a:cxn ang="0">
                <a:pos x="88" y="2222"/>
              </a:cxn>
              <a:cxn ang="0">
                <a:pos x="96" y="0"/>
              </a:cxn>
              <a:cxn ang="0">
                <a:pos x="184" y="2222"/>
              </a:cxn>
              <a:cxn ang="0">
                <a:pos x="176" y="0"/>
              </a:cxn>
              <a:cxn ang="0">
                <a:pos x="264" y="0"/>
              </a:cxn>
              <a:cxn ang="0">
                <a:pos x="256" y="2222"/>
              </a:cxn>
              <a:cxn ang="0">
                <a:pos x="264" y="0"/>
              </a:cxn>
              <a:cxn ang="0">
                <a:pos x="440" y="2222"/>
              </a:cxn>
              <a:cxn ang="0">
                <a:pos x="432" y="0"/>
              </a:cxn>
              <a:cxn ang="0">
                <a:pos x="528" y="0"/>
              </a:cxn>
              <a:cxn ang="0">
                <a:pos x="520" y="2222"/>
              </a:cxn>
              <a:cxn ang="0">
                <a:pos x="528" y="0"/>
              </a:cxn>
              <a:cxn ang="0">
                <a:pos x="608" y="2222"/>
              </a:cxn>
              <a:cxn ang="0">
                <a:pos x="600" y="0"/>
              </a:cxn>
              <a:cxn ang="0">
                <a:pos x="696" y="0"/>
              </a:cxn>
              <a:cxn ang="0">
                <a:pos x="688" y="2222"/>
              </a:cxn>
              <a:cxn ang="0">
                <a:pos x="696" y="0"/>
              </a:cxn>
              <a:cxn ang="0">
                <a:pos x="872" y="2222"/>
              </a:cxn>
              <a:cxn ang="0">
                <a:pos x="864" y="0"/>
              </a:cxn>
              <a:cxn ang="0">
                <a:pos x="952" y="0"/>
              </a:cxn>
              <a:cxn ang="0">
                <a:pos x="944" y="2222"/>
              </a:cxn>
              <a:cxn ang="0">
                <a:pos x="952" y="0"/>
              </a:cxn>
              <a:cxn ang="0">
                <a:pos x="1040" y="2222"/>
              </a:cxn>
              <a:cxn ang="0">
                <a:pos x="1032" y="0"/>
              </a:cxn>
              <a:cxn ang="0">
                <a:pos x="1128" y="0"/>
              </a:cxn>
              <a:cxn ang="0">
                <a:pos x="1120" y="2222"/>
              </a:cxn>
              <a:cxn ang="0">
                <a:pos x="1128" y="0"/>
              </a:cxn>
              <a:cxn ang="0">
                <a:pos x="1296" y="2222"/>
              </a:cxn>
              <a:cxn ang="0">
                <a:pos x="1288" y="0"/>
              </a:cxn>
              <a:cxn ang="0">
                <a:pos x="1384" y="0"/>
              </a:cxn>
              <a:cxn ang="0">
                <a:pos x="1376" y="2222"/>
              </a:cxn>
              <a:cxn ang="0">
                <a:pos x="1384" y="0"/>
              </a:cxn>
              <a:cxn ang="0">
                <a:pos x="1471" y="2222"/>
              </a:cxn>
              <a:cxn ang="0">
                <a:pos x="1463" y="0"/>
              </a:cxn>
              <a:cxn ang="0">
                <a:pos x="1551" y="0"/>
              </a:cxn>
              <a:cxn ang="0">
                <a:pos x="1543" y="2222"/>
              </a:cxn>
              <a:cxn ang="0">
                <a:pos x="1551" y="0"/>
              </a:cxn>
              <a:cxn ang="0">
                <a:pos x="1727" y="2222"/>
              </a:cxn>
              <a:cxn ang="0">
                <a:pos x="1719" y="0"/>
              </a:cxn>
              <a:cxn ang="0">
                <a:pos x="1815" y="0"/>
              </a:cxn>
              <a:cxn ang="0">
                <a:pos x="1807" y="2222"/>
              </a:cxn>
              <a:cxn ang="0">
                <a:pos x="1815" y="0"/>
              </a:cxn>
              <a:cxn ang="0">
                <a:pos x="1895" y="2222"/>
              </a:cxn>
              <a:cxn ang="0">
                <a:pos x="1887" y="0"/>
              </a:cxn>
              <a:cxn ang="0">
                <a:pos x="1983" y="0"/>
              </a:cxn>
              <a:cxn ang="0">
                <a:pos x="1975" y="2222"/>
              </a:cxn>
              <a:cxn ang="0">
                <a:pos x="1983" y="0"/>
              </a:cxn>
              <a:cxn ang="0">
                <a:pos x="2151" y="2222"/>
              </a:cxn>
              <a:cxn ang="0">
                <a:pos x="2143" y="0"/>
              </a:cxn>
              <a:cxn ang="0">
                <a:pos x="2239" y="0"/>
              </a:cxn>
              <a:cxn ang="0">
                <a:pos x="2231" y="2222"/>
              </a:cxn>
              <a:cxn ang="0">
                <a:pos x="2239" y="0"/>
              </a:cxn>
              <a:cxn ang="0">
                <a:pos x="2327" y="2222"/>
              </a:cxn>
              <a:cxn ang="0">
                <a:pos x="2319" y="0"/>
              </a:cxn>
              <a:cxn ang="0">
                <a:pos x="2415" y="0"/>
              </a:cxn>
              <a:cxn ang="0">
                <a:pos x="2407" y="2222"/>
              </a:cxn>
              <a:cxn ang="0">
                <a:pos x="2415" y="0"/>
              </a:cxn>
            </a:cxnLst>
            <a:rect l="0" t="0" r="r" b="b"/>
            <a:pathLst>
              <a:path w="2415" h="2222">
                <a:moveTo>
                  <a:pt x="8" y="0"/>
                </a:moveTo>
                <a:lnTo>
                  <a:pt x="8" y="2222"/>
                </a:lnTo>
                <a:lnTo>
                  <a:pt x="0" y="2222"/>
                </a:lnTo>
                <a:lnTo>
                  <a:pt x="0" y="0"/>
                </a:lnTo>
                <a:lnTo>
                  <a:pt x="8" y="0"/>
                </a:lnTo>
                <a:close/>
                <a:moveTo>
                  <a:pt x="96" y="0"/>
                </a:moveTo>
                <a:lnTo>
                  <a:pt x="96" y="2222"/>
                </a:lnTo>
                <a:lnTo>
                  <a:pt x="88" y="2222"/>
                </a:lnTo>
                <a:lnTo>
                  <a:pt x="88" y="0"/>
                </a:lnTo>
                <a:lnTo>
                  <a:pt x="96" y="0"/>
                </a:lnTo>
                <a:close/>
                <a:moveTo>
                  <a:pt x="184" y="0"/>
                </a:moveTo>
                <a:lnTo>
                  <a:pt x="184" y="2222"/>
                </a:lnTo>
                <a:lnTo>
                  <a:pt x="176" y="2222"/>
                </a:lnTo>
                <a:lnTo>
                  <a:pt x="176" y="0"/>
                </a:lnTo>
                <a:lnTo>
                  <a:pt x="184" y="0"/>
                </a:lnTo>
                <a:close/>
                <a:moveTo>
                  <a:pt x="264" y="0"/>
                </a:moveTo>
                <a:lnTo>
                  <a:pt x="264" y="2222"/>
                </a:lnTo>
                <a:lnTo>
                  <a:pt x="256" y="2222"/>
                </a:lnTo>
                <a:lnTo>
                  <a:pt x="256" y="0"/>
                </a:lnTo>
                <a:lnTo>
                  <a:pt x="264" y="0"/>
                </a:lnTo>
                <a:close/>
                <a:moveTo>
                  <a:pt x="440" y="0"/>
                </a:moveTo>
                <a:lnTo>
                  <a:pt x="440" y="2222"/>
                </a:lnTo>
                <a:lnTo>
                  <a:pt x="432" y="2222"/>
                </a:lnTo>
                <a:lnTo>
                  <a:pt x="432" y="0"/>
                </a:lnTo>
                <a:lnTo>
                  <a:pt x="440" y="0"/>
                </a:lnTo>
                <a:close/>
                <a:moveTo>
                  <a:pt x="528" y="0"/>
                </a:moveTo>
                <a:lnTo>
                  <a:pt x="528" y="2222"/>
                </a:lnTo>
                <a:lnTo>
                  <a:pt x="520" y="2222"/>
                </a:lnTo>
                <a:lnTo>
                  <a:pt x="520" y="0"/>
                </a:lnTo>
                <a:lnTo>
                  <a:pt x="528" y="0"/>
                </a:lnTo>
                <a:close/>
                <a:moveTo>
                  <a:pt x="608" y="0"/>
                </a:moveTo>
                <a:lnTo>
                  <a:pt x="608" y="2222"/>
                </a:lnTo>
                <a:lnTo>
                  <a:pt x="600" y="2222"/>
                </a:lnTo>
                <a:lnTo>
                  <a:pt x="600" y="0"/>
                </a:lnTo>
                <a:lnTo>
                  <a:pt x="608" y="0"/>
                </a:lnTo>
                <a:close/>
                <a:moveTo>
                  <a:pt x="696" y="0"/>
                </a:moveTo>
                <a:lnTo>
                  <a:pt x="696" y="2222"/>
                </a:lnTo>
                <a:lnTo>
                  <a:pt x="688" y="2222"/>
                </a:lnTo>
                <a:lnTo>
                  <a:pt x="688" y="0"/>
                </a:lnTo>
                <a:lnTo>
                  <a:pt x="696" y="0"/>
                </a:lnTo>
                <a:close/>
                <a:moveTo>
                  <a:pt x="872" y="0"/>
                </a:moveTo>
                <a:lnTo>
                  <a:pt x="872" y="2222"/>
                </a:lnTo>
                <a:lnTo>
                  <a:pt x="864" y="2222"/>
                </a:lnTo>
                <a:lnTo>
                  <a:pt x="864" y="0"/>
                </a:lnTo>
                <a:lnTo>
                  <a:pt x="872" y="0"/>
                </a:lnTo>
                <a:close/>
                <a:moveTo>
                  <a:pt x="952" y="0"/>
                </a:moveTo>
                <a:lnTo>
                  <a:pt x="952" y="2222"/>
                </a:lnTo>
                <a:lnTo>
                  <a:pt x="944" y="2222"/>
                </a:lnTo>
                <a:lnTo>
                  <a:pt x="944" y="0"/>
                </a:lnTo>
                <a:lnTo>
                  <a:pt x="952" y="0"/>
                </a:lnTo>
                <a:close/>
                <a:moveTo>
                  <a:pt x="1040" y="0"/>
                </a:moveTo>
                <a:lnTo>
                  <a:pt x="1040" y="2222"/>
                </a:lnTo>
                <a:lnTo>
                  <a:pt x="1032" y="2222"/>
                </a:lnTo>
                <a:lnTo>
                  <a:pt x="1032" y="0"/>
                </a:lnTo>
                <a:lnTo>
                  <a:pt x="1040" y="0"/>
                </a:lnTo>
                <a:close/>
                <a:moveTo>
                  <a:pt x="1128" y="0"/>
                </a:moveTo>
                <a:lnTo>
                  <a:pt x="1128" y="2222"/>
                </a:lnTo>
                <a:lnTo>
                  <a:pt x="1120" y="2222"/>
                </a:lnTo>
                <a:lnTo>
                  <a:pt x="1120" y="0"/>
                </a:lnTo>
                <a:lnTo>
                  <a:pt x="1128" y="0"/>
                </a:lnTo>
                <a:close/>
                <a:moveTo>
                  <a:pt x="1296" y="0"/>
                </a:moveTo>
                <a:lnTo>
                  <a:pt x="1296" y="2222"/>
                </a:lnTo>
                <a:lnTo>
                  <a:pt x="1288" y="2222"/>
                </a:lnTo>
                <a:lnTo>
                  <a:pt x="1288" y="0"/>
                </a:lnTo>
                <a:lnTo>
                  <a:pt x="1296" y="0"/>
                </a:lnTo>
                <a:close/>
                <a:moveTo>
                  <a:pt x="1384" y="0"/>
                </a:moveTo>
                <a:lnTo>
                  <a:pt x="1384" y="2222"/>
                </a:lnTo>
                <a:lnTo>
                  <a:pt x="1376" y="2222"/>
                </a:lnTo>
                <a:lnTo>
                  <a:pt x="1376" y="0"/>
                </a:lnTo>
                <a:lnTo>
                  <a:pt x="1384" y="0"/>
                </a:lnTo>
                <a:close/>
                <a:moveTo>
                  <a:pt x="1471" y="0"/>
                </a:moveTo>
                <a:lnTo>
                  <a:pt x="1471" y="2222"/>
                </a:lnTo>
                <a:lnTo>
                  <a:pt x="1463" y="2222"/>
                </a:lnTo>
                <a:lnTo>
                  <a:pt x="1463" y="0"/>
                </a:lnTo>
                <a:lnTo>
                  <a:pt x="1471" y="0"/>
                </a:lnTo>
                <a:close/>
                <a:moveTo>
                  <a:pt x="1551" y="0"/>
                </a:moveTo>
                <a:lnTo>
                  <a:pt x="1551" y="2222"/>
                </a:lnTo>
                <a:lnTo>
                  <a:pt x="1543" y="2222"/>
                </a:lnTo>
                <a:lnTo>
                  <a:pt x="1543" y="0"/>
                </a:lnTo>
                <a:lnTo>
                  <a:pt x="1551" y="0"/>
                </a:lnTo>
                <a:close/>
                <a:moveTo>
                  <a:pt x="1727" y="0"/>
                </a:moveTo>
                <a:lnTo>
                  <a:pt x="1727" y="2222"/>
                </a:lnTo>
                <a:lnTo>
                  <a:pt x="1719" y="2222"/>
                </a:lnTo>
                <a:lnTo>
                  <a:pt x="1719" y="0"/>
                </a:lnTo>
                <a:lnTo>
                  <a:pt x="1727" y="0"/>
                </a:lnTo>
                <a:close/>
                <a:moveTo>
                  <a:pt x="1815" y="0"/>
                </a:moveTo>
                <a:lnTo>
                  <a:pt x="1815" y="2222"/>
                </a:lnTo>
                <a:lnTo>
                  <a:pt x="1807" y="2222"/>
                </a:lnTo>
                <a:lnTo>
                  <a:pt x="1807" y="0"/>
                </a:lnTo>
                <a:lnTo>
                  <a:pt x="1815" y="0"/>
                </a:lnTo>
                <a:close/>
                <a:moveTo>
                  <a:pt x="1895" y="0"/>
                </a:moveTo>
                <a:lnTo>
                  <a:pt x="1895" y="2222"/>
                </a:lnTo>
                <a:lnTo>
                  <a:pt x="1887" y="2222"/>
                </a:lnTo>
                <a:lnTo>
                  <a:pt x="1887" y="0"/>
                </a:lnTo>
                <a:lnTo>
                  <a:pt x="1895" y="0"/>
                </a:lnTo>
                <a:close/>
                <a:moveTo>
                  <a:pt x="1983" y="0"/>
                </a:moveTo>
                <a:lnTo>
                  <a:pt x="1983" y="2222"/>
                </a:lnTo>
                <a:lnTo>
                  <a:pt x="1975" y="2222"/>
                </a:lnTo>
                <a:lnTo>
                  <a:pt x="1975" y="0"/>
                </a:lnTo>
                <a:lnTo>
                  <a:pt x="1983" y="0"/>
                </a:lnTo>
                <a:close/>
                <a:moveTo>
                  <a:pt x="2151" y="0"/>
                </a:moveTo>
                <a:lnTo>
                  <a:pt x="2151" y="2222"/>
                </a:lnTo>
                <a:lnTo>
                  <a:pt x="2143" y="2222"/>
                </a:lnTo>
                <a:lnTo>
                  <a:pt x="2143" y="0"/>
                </a:lnTo>
                <a:lnTo>
                  <a:pt x="2151" y="0"/>
                </a:lnTo>
                <a:close/>
                <a:moveTo>
                  <a:pt x="2239" y="0"/>
                </a:moveTo>
                <a:lnTo>
                  <a:pt x="2239" y="2222"/>
                </a:lnTo>
                <a:lnTo>
                  <a:pt x="2231" y="2222"/>
                </a:lnTo>
                <a:lnTo>
                  <a:pt x="2231" y="0"/>
                </a:lnTo>
                <a:lnTo>
                  <a:pt x="2239" y="0"/>
                </a:lnTo>
                <a:close/>
                <a:moveTo>
                  <a:pt x="2327" y="0"/>
                </a:moveTo>
                <a:lnTo>
                  <a:pt x="2327" y="2222"/>
                </a:lnTo>
                <a:lnTo>
                  <a:pt x="2319" y="2222"/>
                </a:lnTo>
                <a:lnTo>
                  <a:pt x="2319" y="0"/>
                </a:lnTo>
                <a:lnTo>
                  <a:pt x="2327" y="0"/>
                </a:lnTo>
                <a:close/>
                <a:moveTo>
                  <a:pt x="2415" y="0"/>
                </a:moveTo>
                <a:lnTo>
                  <a:pt x="2415" y="2222"/>
                </a:lnTo>
                <a:lnTo>
                  <a:pt x="2407" y="2222"/>
                </a:lnTo>
                <a:lnTo>
                  <a:pt x="2407" y="0"/>
                </a:lnTo>
                <a:lnTo>
                  <a:pt x="2415" y="0"/>
                </a:lnTo>
                <a:close/>
              </a:path>
            </a:pathLst>
          </a:custGeom>
          <a:solidFill>
            <a:srgbClr val="B7B7B7"/>
          </a:solidFill>
          <a:ln w="8">
            <a:solidFill>
              <a:srgbClr val="B7B7B7"/>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9" name="Freeform 11"/>
          <p:cNvSpPr>
            <a:spLocks noEditPoints="1"/>
          </p:cNvSpPr>
          <p:nvPr/>
        </p:nvSpPr>
        <p:spPr bwMode="auto">
          <a:xfrm>
            <a:off x="4867662" y="1270484"/>
            <a:ext cx="3414713" cy="3527425"/>
          </a:xfrm>
          <a:custGeom>
            <a:avLst/>
            <a:gdLst/>
            <a:ahLst/>
            <a:cxnLst>
              <a:cxn ang="0">
                <a:pos x="8" y="0"/>
              </a:cxn>
              <a:cxn ang="0">
                <a:pos x="8" y="2222"/>
              </a:cxn>
              <a:cxn ang="0">
                <a:pos x="0" y="2222"/>
              </a:cxn>
              <a:cxn ang="0">
                <a:pos x="0" y="0"/>
              </a:cxn>
              <a:cxn ang="0">
                <a:pos x="8" y="0"/>
              </a:cxn>
              <a:cxn ang="0">
                <a:pos x="440" y="0"/>
              </a:cxn>
              <a:cxn ang="0">
                <a:pos x="440" y="2222"/>
              </a:cxn>
              <a:cxn ang="0">
                <a:pos x="432" y="2222"/>
              </a:cxn>
              <a:cxn ang="0">
                <a:pos x="432" y="0"/>
              </a:cxn>
              <a:cxn ang="0">
                <a:pos x="440" y="0"/>
              </a:cxn>
              <a:cxn ang="0">
                <a:pos x="864" y="0"/>
              </a:cxn>
              <a:cxn ang="0">
                <a:pos x="864" y="2222"/>
              </a:cxn>
              <a:cxn ang="0">
                <a:pos x="856" y="2222"/>
              </a:cxn>
              <a:cxn ang="0">
                <a:pos x="856" y="0"/>
              </a:cxn>
              <a:cxn ang="0">
                <a:pos x="864" y="0"/>
              </a:cxn>
              <a:cxn ang="0">
                <a:pos x="1295" y="0"/>
              </a:cxn>
              <a:cxn ang="0">
                <a:pos x="1295" y="2222"/>
              </a:cxn>
              <a:cxn ang="0">
                <a:pos x="1287" y="2222"/>
              </a:cxn>
              <a:cxn ang="0">
                <a:pos x="1287" y="0"/>
              </a:cxn>
              <a:cxn ang="0">
                <a:pos x="1295" y="0"/>
              </a:cxn>
              <a:cxn ang="0">
                <a:pos x="1727" y="0"/>
              </a:cxn>
              <a:cxn ang="0">
                <a:pos x="1727" y="2222"/>
              </a:cxn>
              <a:cxn ang="0">
                <a:pos x="1719" y="2222"/>
              </a:cxn>
              <a:cxn ang="0">
                <a:pos x="1719" y="0"/>
              </a:cxn>
              <a:cxn ang="0">
                <a:pos x="1727" y="0"/>
              </a:cxn>
              <a:cxn ang="0">
                <a:pos x="2151" y="0"/>
              </a:cxn>
              <a:cxn ang="0">
                <a:pos x="2151" y="2222"/>
              </a:cxn>
              <a:cxn ang="0">
                <a:pos x="2143" y="2222"/>
              </a:cxn>
              <a:cxn ang="0">
                <a:pos x="2143" y="0"/>
              </a:cxn>
              <a:cxn ang="0">
                <a:pos x="2151" y="0"/>
              </a:cxn>
            </a:cxnLst>
            <a:rect l="0" t="0" r="r" b="b"/>
            <a:pathLst>
              <a:path w="2151" h="2222">
                <a:moveTo>
                  <a:pt x="8" y="0"/>
                </a:moveTo>
                <a:lnTo>
                  <a:pt x="8" y="2222"/>
                </a:lnTo>
                <a:lnTo>
                  <a:pt x="0" y="2222"/>
                </a:lnTo>
                <a:lnTo>
                  <a:pt x="0" y="0"/>
                </a:lnTo>
                <a:lnTo>
                  <a:pt x="8" y="0"/>
                </a:lnTo>
                <a:close/>
                <a:moveTo>
                  <a:pt x="440" y="0"/>
                </a:moveTo>
                <a:lnTo>
                  <a:pt x="440" y="2222"/>
                </a:lnTo>
                <a:lnTo>
                  <a:pt x="432" y="2222"/>
                </a:lnTo>
                <a:lnTo>
                  <a:pt x="432" y="0"/>
                </a:lnTo>
                <a:lnTo>
                  <a:pt x="440" y="0"/>
                </a:lnTo>
                <a:close/>
                <a:moveTo>
                  <a:pt x="864" y="0"/>
                </a:moveTo>
                <a:lnTo>
                  <a:pt x="864" y="2222"/>
                </a:lnTo>
                <a:lnTo>
                  <a:pt x="856" y="2222"/>
                </a:lnTo>
                <a:lnTo>
                  <a:pt x="856" y="0"/>
                </a:lnTo>
                <a:lnTo>
                  <a:pt x="864" y="0"/>
                </a:lnTo>
                <a:close/>
                <a:moveTo>
                  <a:pt x="1295" y="0"/>
                </a:moveTo>
                <a:lnTo>
                  <a:pt x="1295" y="2222"/>
                </a:lnTo>
                <a:lnTo>
                  <a:pt x="1287" y="2222"/>
                </a:lnTo>
                <a:lnTo>
                  <a:pt x="1287" y="0"/>
                </a:lnTo>
                <a:lnTo>
                  <a:pt x="1295" y="0"/>
                </a:lnTo>
                <a:close/>
                <a:moveTo>
                  <a:pt x="1727" y="0"/>
                </a:moveTo>
                <a:lnTo>
                  <a:pt x="1727" y="2222"/>
                </a:lnTo>
                <a:lnTo>
                  <a:pt x="1719" y="2222"/>
                </a:lnTo>
                <a:lnTo>
                  <a:pt x="1719" y="0"/>
                </a:lnTo>
                <a:lnTo>
                  <a:pt x="1727" y="0"/>
                </a:lnTo>
                <a:close/>
                <a:moveTo>
                  <a:pt x="2151" y="0"/>
                </a:moveTo>
                <a:lnTo>
                  <a:pt x="2151" y="2222"/>
                </a:lnTo>
                <a:lnTo>
                  <a:pt x="2143" y="2222"/>
                </a:lnTo>
                <a:lnTo>
                  <a:pt x="2143" y="0"/>
                </a:lnTo>
                <a:lnTo>
                  <a:pt x="2151"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0" name="Rectangle 12"/>
          <p:cNvSpPr>
            <a:spLocks noChangeArrowheads="1"/>
          </p:cNvSpPr>
          <p:nvPr/>
        </p:nvSpPr>
        <p:spPr bwMode="auto">
          <a:xfrm>
            <a:off x="4194562" y="1270484"/>
            <a:ext cx="12700" cy="3527425"/>
          </a:xfrm>
          <a:prstGeom prst="rect">
            <a:avLst/>
          </a:prstGeom>
          <a:solidFill>
            <a:srgbClr val="868686"/>
          </a:solidFill>
          <a:ln w="8">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81" name="Freeform 13"/>
          <p:cNvSpPr>
            <a:spLocks noEditPoints="1"/>
          </p:cNvSpPr>
          <p:nvPr/>
        </p:nvSpPr>
        <p:spPr bwMode="auto">
          <a:xfrm>
            <a:off x="4131062" y="1270484"/>
            <a:ext cx="63500" cy="3540125"/>
          </a:xfrm>
          <a:custGeom>
            <a:avLst/>
            <a:gdLst/>
            <a:ahLst/>
            <a:cxnLst>
              <a:cxn ang="0">
                <a:pos x="0" y="2222"/>
              </a:cxn>
              <a:cxn ang="0">
                <a:pos x="40" y="2222"/>
              </a:cxn>
              <a:cxn ang="0">
                <a:pos x="40" y="2230"/>
              </a:cxn>
              <a:cxn ang="0">
                <a:pos x="0" y="2230"/>
              </a:cxn>
              <a:cxn ang="0">
                <a:pos x="0" y="2222"/>
              </a:cxn>
              <a:cxn ang="0">
                <a:pos x="0" y="1999"/>
              </a:cxn>
              <a:cxn ang="0">
                <a:pos x="40" y="1999"/>
              </a:cxn>
              <a:cxn ang="0">
                <a:pos x="40" y="2007"/>
              </a:cxn>
              <a:cxn ang="0">
                <a:pos x="0" y="2007"/>
              </a:cxn>
              <a:cxn ang="0">
                <a:pos x="0" y="1999"/>
              </a:cxn>
              <a:cxn ang="0">
                <a:pos x="0" y="1775"/>
              </a:cxn>
              <a:cxn ang="0">
                <a:pos x="40" y="1775"/>
              </a:cxn>
              <a:cxn ang="0">
                <a:pos x="40" y="1783"/>
              </a:cxn>
              <a:cxn ang="0">
                <a:pos x="0" y="1783"/>
              </a:cxn>
              <a:cxn ang="0">
                <a:pos x="0" y="1775"/>
              </a:cxn>
              <a:cxn ang="0">
                <a:pos x="0" y="1559"/>
              </a:cxn>
              <a:cxn ang="0">
                <a:pos x="40" y="1559"/>
              </a:cxn>
              <a:cxn ang="0">
                <a:pos x="40" y="1567"/>
              </a:cxn>
              <a:cxn ang="0">
                <a:pos x="0" y="1567"/>
              </a:cxn>
              <a:cxn ang="0">
                <a:pos x="0" y="1559"/>
              </a:cxn>
              <a:cxn ang="0">
                <a:pos x="0" y="1335"/>
              </a:cxn>
              <a:cxn ang="0">
                <a:pos x="40" y="1335"/>
              </a:cxn>
              <a:cxn ang="0">
                <a:pos x="40" y="1343"/>
              </a:cxn>
              <a:cxn ang="0">
                <a:pos x="0" y="1343"/>
              </a:cxn>
              <a:cxn ang="0">
                <a:pos x="0" y="1335"/>
              </a:cxn>
              <a:cxn ang="0">
                <a:pos x="0" y="1111"/>
              </a:cxn>
              <a:cxn ang="0">
                <a:pos x="40" y="1111"/>
              </a:cxn>
              <a:cxn ang="0">
                <a:pos x="40" y="1119"/>
              </a:cxn>
              <a:cxn ang="0">
                <a:pos x="0" y="1119"/>
              </a:cxn>
              <a:cxn ang="0">
                <a:pos x="0" y="1111"/>
              </a:cxn>
              <a:cxn ang="0">
                <a:pos x="0" y="887"/>
              </a:cxn>
              <a:cxn ang="0">
                <a:pos x="40" y="887"/>
              </a:cxn>
              <a:cxn ang="0">
                <a:pos x="40" y="895"/>
              </a:cxn>
              <a:cxn ang="0">
                <a:pos x="0" y="895"/>
              </a:cxn>
              <a:cxn ang="0">
                <a:pos x="0" y="887"/>
              </a:cxn>
              <a:cxn ang="0">
                <a:pos x="0" y="671"/>
              </a:cxn>
              <a:cxn ang="0">
                <a:pos x="40" y="671"/>
              </a:cxn>
              <a:cxn ang="0">
                <a:pos x="40" y="679"/>
              </a:cxn>
              <a:cxn ang="0">
                <a:pos x="0" y="679"/>
              </a:cxn>
              <a:cxn ang="0">
                <a:pos x="0" y="671"/>
              </a:cxn>
              <a:cxn ang="0">
                <a:pos x="0" y="448"/>
              </a:cxn>
              <a:cxn ang="0">
                <a:pos x="40" y="448"/>
              </a:cxn>
              <a:cxn ang="0">
                <a:pos x="40" y="456"/>
              </a:cxn>
              <a:cxn ang="0">
                <a:pos x="0" y="456"/>
              </a:cxn>
              <a:cxn ang="0">
                <a:pos x="0" y="448"/>
              </a:cxn>
              <a:cxn ang="0">
                <a:pos x="0" y="224"/>
              </a:cxn>
              <a:cxn ang="0">
                <a:pos x="40" y="224"/>
              </a:cxn>
              <a:cxn ang="0">
                <a:pos x="40" y="232"/>
              </a:cxn>
              <a:cxn ang="0">
                <a:pos x="0" y="232"/>
              </a:cxn>
              <a:cxn ang="0">
                <a:pos x="0" y="224"/>
              </a:cxn>
              <a:cxn ang="0">
                <a:pos x="0" y="0"/>
              </a:cxn>
              <a:cxn ang="0">
                <a:pos x="40" y="0"/>
              </a:cxn>
              <a:cxn ang="0">
                <a:pos x="40" y="8"/>
              </a:cxn>
              <a:cxn ang="0">
                <a:pos x="0" y="8"/>
              </a:cxn>
              <a:cxn ang="0">
                <a:pos x="0" y="0"/>
              </a:cxn>
            </a:cxnLst>
            <a:rect l="0" t="0" r="r" b="b"/>
            <a:pathLst>
              <a:path w="40" h="2230">
                <a:moveTo>
                  <a:pt x="0" y="2222"/>
                </a:moveTo>
                <a:lnTo>
                  <a:pt x="40" y="2222"/>
                </a:lnTo>
                <a:lnTo>
                  <a:pt x="40" y="2230"/>
                </a:lnTo>
                <a:lnTo>
                  <a:pt x="0" y="2230"/>
                </a:lnTo>
                <a:lnTo>
                  <a:pt x="0" y="2222"/>
                </a:lnTo>
                <a:close/>
                <a:moveTo>
                  <a:pt x="0" y="1999"/>
                </a:moveTo>
                <a:lnTo>
                  <a:pt x="40" y="1999"/>
                </a:lnTo>
                <a:lnTo>
                  <a:pt x="40" y="2007"/>
                </a:lnTo>
                <a:lnTo>
                  <a:pt x="0" y="2007"/>
                </a:lnTo>
                <a:lnTo>
                  <a:pt x="0" y="1999"/>
                </a:lnTo>
                <a:close/>
                <a:moveTo>
                  <a:pt x="0" y="1775"/>
                </a:moveTo>
                <a:lnTo>
                  <a:pt x="40" y="1775"/>
                </a:lnTo>
                <a:lnTo>
                  <a:pt x="40" y="1783"/>
                </a:lnTo>
                <a:lnTo>
                  <a:pt x="0" y="1783"/>
                </a:lnTo>
                <a:lnTo>
                  <a:pt x="0" y="1775"/>
                </a:lnTo>
                <a:close/>
                <a:moveTo>
                  <a:pt x="0" y="1559"/>
                </a:moveTo>
                <a:lnTo>
                  <a:pt x="40" y="1559"/>
                </a:lnTo>
                <a:lnTo>
                  <a:pt x="40" y="1567"/>
                </a:lnTo>
                <a:lnTo>
                  <a:pt x="0" y="1567"/>
                </a:lnTo>
                <a:lnTo>
                  <a:pt x="0" y="1559"/>
                </a:lnTo>
                <a:close/>
                <a:moveTo>
                  <a:pt x="0" y="1335"/>
                </a:moveTo>
                <a:lnTo>
                  <a:pt x="40" y="1335"/>
                </a:lnTo>
                <a:lnTo>
                  <a:pt x="40" y="1343"/>
                </a:lnTo>
                <a:lnTo>
                  <a:pt x="0" y="1343"/>
                </a:lnTo>
                <a:lnTo>
                  <a:pt x="0" y="1335"/>
                </a:lnTo>
                <a:close/>
                <a:moveTo>
                  <a:pt x="0" y="1111"/>
                </a:moveTo>
                <a:lnTo>
                  <a:pt x="40" y="1111"/>
                </a:lnTo>
                <a:lnTo>
                  <a:pt x="40" y="1119"/>
                </a:lnTo>
                <a:lnTo>
                  <a:pt x="0" y="1119"/>
                </a:lnTo>
                <a:lnTo>
                  <a:pt x="0" y="1111"/>
                </a:lnTo>
                <a:close/>
                <a:moveTo>
                  <a:pt x="0" y="887"/>
                </a:moveTo>
                <a:lnTo>
                  <a:pt x="40" y="887"/>
                </a:lnTo>
                <a:lnTo>
                  <a:pt x="40" y="895"/>
                </a:lnTo>
                <a:lnTo>
                  <a:pt x="0" y="895"/>
                </a:lnTo>
                <a:lnTo>
                  <a:pt x="0" y="887"/>
                </a:lnTo>
                <a:close/>
                <a:moveTo>
                  <a:pt x="0" y="671"/>
                </a:moveTo>
                <a:lnTo>
                  <a:pt x="40" y="671"/>
                </a:lnTo>
                <a:lnTo>
                  <a:pt x="40" y="679"/>
                </a:lnTo>
                <a:lnTo>
                  <a:pt x="0" y="679"/>
                </a:lnTo>
                <a:lnTo>
                  <a:pt x="0" y="671"/>
                </a:lnTo>
                <a:close/>
                <a:moveTo>
                  <a:pt x="0" y="448"/>
                </a:moveTo>
                <a:lnTo>
                  <a:pt x="40" y="448"/>
                </a:lnTo>
                <a:lnTo>
                  <a:pt x="40" y="456"/>
                </a:lnTo>
                <a:lnTo>
                  <a:pt x="0" y="456"/>
                </a:lnTo>
                <a:lnTo>
                  <a:pt x="0" y="448"/>
                </a:lnTo>
                <a:close/>
                <a:moveTo>
                  <a:pt x="0" y="224"/>
                </a:moveTo>
                <a:lnTo>
                  <a:pt x="40" y="224"/>
                </a:lnTo>
                <a:lnTo>
                  <a:pt x="40" y="232"/>
                </a:lnTo>
                <a:lnTo>
                  <a:pt x="0" y="232"/>
                </a:lnTo>
                <a:lnTo>
                  <a:pt x="0" y="224"/>
                </a:lnTo>
                <a:close/>
                <a:moveTo>
                  <a:pt x="0" y="0"/>
                </a:moveTo>
                <a:lnTo>
                  <a:pt x="40" y="0"/>
                </a:lnTo>
                <a:lnTo>
                  <a:pt x="40" y="8"/>
                </a:lnTo>
                <a:lnTo>
                  <a:pt x="0" y="8"/>
                </a:lnTo>
                <a:lnTo>
                  <a:pt x="0"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2" name="Rectangle 14"/>
          <p:cNvSpPr>
            <a:spLocks noChangeArrowheads="1"/>
          </p:cNvSpPr>
          <p:nvPr/>
        </p:nvSpPr>
        <p:spPr bwMode="auto">
          <a:xfrm>
            <a:off x="4194562" y="4797909"/>
            <a:ext cx="4075113" cy="12700"/>
          </a:xfrm>
          <a:prstGeom prst="rect">
            <a:avLst/>
          </a:prstGeom>
          <a:solidFill>
            <a:srgbClr val="868686"/>
          </a:solidFill>
          <a:ln w="8">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83" name="Freeform 15"/>
          <p:cNvSpPr>
            <a:spLocks noEditPoints="1"/>
          </p:cNvSpPr>
          <p:nvPr/>
        </p:nvSpPr>
        <p:spPr bwMode="auto">
          <a:xfrm>
            <a:off x="4194562" y="4797909"/>
            <a:ext cx="4087813" cy="50800"/>
          </a:xfrm>
          <a:custGeom>
            <a:avLst/>
            <a:gdLst/>
            <a:ahLst/>
            <a:cxnLst>
              <a:cxn ang="0">
                <a:pos x="8" y="0"/>
              </a:cxn>
              <a:cxn ang="0">
                <a:pos x="8" y="32"/>
              </a:cxn>
              <a:cxn ang="0">
                <a:pos x="0" y="32"/>
              </a:cxn>
              <a:cxn ang="0">
                <a:pos x="0" y="0"/>
              </a:cxn>
              <a:cxn ang="0">
                <a:pos x="8" y="0"/>
              </a:cxn>
              <a:cxn ang="0">
                <a:pos x="432" y="0"/>
              </a:cxn>
              <a:cxn ang="0">
                <a:pos x="432" y="32"/>
              </a:cxn>
              <a:cxn ang="0">
                <a:pos x="424" y="32"/>
              </a:cxn>
              <a:cxn ang="0">
                <a:pos x="424" y="0"/>
              </a:cxn>
              <a:cxn ang="0">
                <a:pos x="432" y="0"/>
              </a:cxn>
              <a:cxn ang="0">
                <a:pos x="864" y="0"/>
              </a:cxn>
              <a:cxn ang="0">
                <a:pos x="864" y="32"/>
              </a:cxn>
              <a:cxn ang="0">
                <a:pos x="856" y="32"/>
              </a:cxn>
              <a:cxn ang="0">
                <a:pos x="856" y="0"/>
              </a:cxn>
              <a:cxn ang="0">
                <a:pos x="864" y="0"/>
              </a:cxn>
              <a:cxn ang="0">
                <a:pos x="1288" y="0"/>
              </a:cxn>
              <a:cxn ang="0">
                <a:pos x="1288" y="32"/>
              </a:cxn>
              <a:cxn ang="0">
                <a:pos x="1280" y="32"/>
              </a:cxn>
              <a:cxn ang="0">
                <a:pos x="1280" y="0"/>
              </a:cxn>
              <a:cxn ang="0">
                <a:pos x="1288" y="0"/>
              </a:cxn>
              <a:cxn ang="0">
                <a:pos x="1719" y="0"/>
              </a:cxn>
              <a:cxn ang="0">
                <a:pos x="1719" y="32"/>
              </a:cxn>
              <a:cxn ang="0">
                <a:pos x="1711" y="32"/>
              </a:cxn>
              <a:cxn ang="0">
                <a:pos x="1711" y="0"/>
              </a:cxn>
              <a:cxn ang="0">
                <a:pos x="1719" y="0"/>
              </a:cxn>
              <a:cxn ang="0">
                <a:pos x="2151" y="0"/>
              </a:cxn>
              <a:cxn ang="0">
                <a:pos x="2151" y="32"/>
              </a:cxn>
              <a:cxn ang="0">
                <a:pos x="2143" y="32"/>
              </a:cxn>
              <a:cxn ang="0">
                <a:pos x="2143" y="0"/>
              </a:cxn>
              <a:cxn ang="0">
                <a:pos x="2151" y="0"/>
              </a:cxn>
              <a:cxn ang="0">
                <a:pos x="2575" y="0"/>
              </a:cxn>
              <a:cxn ang="0">
                <a:pos x="2575" y="32"/>
              </a:cxn>
              <a:cxn ang="0">
                <a:pos x="2567" y="32"/>
              </a:cxn>
              <a:cxn ang="0">
                <a:pos x="2567" y="0"/>
              </a:cxn>
              <a:cxn ang="0">
                <a:pos x="2575" y="0"/>
              </a:cxn>
            </a:cxnLst>
            <a:rect l="0" t="0" r="r" b="b"/>
            <a:pathLst>
              <a:path w="2575" h="32">
                <a:moveTo>
                  <a:pt x="8" y="0"/>
                </a:moveTo>
                <a:lnTo>
                  <a:pt x="8" y="32"/>
                </a:lnTo>
                <a:lnTo>
                  <a:pt x="0" y="32"/>
                </a:lnTo>
                <a:lnTo>
                  <a:pt x="0" y="0"/>
                </a:lnTo>
                <a:lnTo>
                  <a:pt x="8" y="0"/>
                </a:lnTo>
                <a:close/>
                <a:moveTo>
                  <a:pt x="432" y="0"/>
                </a:moveTo>
                <a:lnTo>
                  <a:pt x="432" y="32"/>
                </a:lnTo>
                <a:lnTo>
                  <a:pt x="424" y="32"/>
                </a:lnTo>
                <a:lnTo>
                  <a:pt x="424" y="0"/>
                </a:lnTo>
                <a:lnTo>
                  <a:pt x="432" y="0"/>
                </a:lnTo>
                <a:close/>
                <a:moveTo>
                  <a:pt x="864" y="0"/>
                </a:moveTo>
                <a:lnTo>
                  <a:pt x="864" y="32"/>
                </a:lnTo>
                <a:lnTo>
                  <a:pt x="856" y="32"/>
                </a:lnTo>
                <a:lnTo>
                  <a:pt x="856" y="0"/>
                </a:lnTo>
                <a:lnTo>
                  <a:pt x="864" y="0"/>
                </a:lnTo>
                <a:close/>
                <a:moveTo>
                  <a:pt x="1288" y="0"/>
                </a:moveTo>
                <a:lnTo>
                  <a:pt x="1288" y="32"/>
                </a:lnTo>
                <a:lnTo>
                  <a:pt x="1280" y="32"/>
                </a:lnTo>
                <a:lnTo>
                  <a:pt x="1280" y="0"/>
                </a:lnTo>
                <a:lnTo>
                  <a:pt x="1288" y="0"/>
                </a:lnTo>
                <a:close/>
                <a:moveTo>
                  <a:pt x="1719" y="0"/>
                </a:moveTo>
                <a:lnTo>
                  <a:pt x="1719" y="32"/>
                </a:lnTo>
                <a:lnTo>
                  <a:pt x="1711" y="32"/>
                </a:lnTo>
                <a:lnTo>
                  <a:pt x="1711" y="0"/>
                </a:lnTo>
                <a:lnTo>
                  <a:pt x="1719" y="0"/>
                </a:lnTo>
                <a:close/>
                <a:moveTo>
                  <a:pt x="2151" y="0"/>
                </a:moveTo>
                <a:lnTo>
                  <a:pt x="2151" y="32"/>
                </a:lnTo>
                <a:lnTo>
                  <a:pt x="2143" y="32"/>
                </a:lnTo>
                <a:lnTo>
                  <a:pt x="2143" y="0"/>
                </a:lnTo>
                <a:lnTo>
                  <a:pt x="2151" y="0"/>
                </a:lnTo>
                <a:close/>
                <a:moveTo>
                  <a:pt x="2575" y="0"/>
                </a:moveTo>
                <a:lnTo>
                  <a:pt x="2575" y="32"/>
                </a:lnTo>
                <a:lnTo>
                  <a:pt x="2567" y="32"/>
                </a:lnTo>
                <a:lnTo>
                  <a:pt x="2567" y="0"/>
                </a:lnTo>
                <a:lnTo>
                  <a:pt x="2575"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4" name="Freeform 16"/>
          <p:cNvSpPr>
            <a:spLocks/>
          </p:cNvSpPr>
          <p:nvPr/>
        </p:nvSpPr>
        <p:spPr bwMode="auto">
          <a:xfrm>
            <a:off x="4180762" y="1714984"/>
            <a:ext cx="3452813" cy="2994025"/>
          </a:xfrm>
          <a:custGeom>
            <a:avLst/>
            <a:gdLst/>
            <a:ahLst/>
            <a:cxnLst>
              <a:cxn ang="0">
                <a:pos x="0" y="1870"/>
              </a:cxn>
              <a:cxn ang="0">
                <a:pos x="216" y="1687"/>
              </a:cxn>
              <a:cxn ang="0">
                <a:pos x="216" y="1687"/>
              </a:cxn>
              <a:cxn ang="0">
                <a:pos x="432" y="1423"/>
              </a:cxn>
              <a:cxn ang="0">
                <a:pos x="448" y="1423"/>
              </a:cxn>
              <a:cxn ang="0">
                <a:pos x="664" y="1559"/>
              </a:cxn>
              <a:cxn ang="0">
                <a:pos x="664" y="1559"/>
              </a:cxn>
              <a:cxn ang="0">
                <a:pos x="880" y="1775"/>
              </a:cxn>
              <a:cxn ang="0">
                <a:pos x="864" y="1783"/>
              </a:cxn>
              <a:cxn ang="0">
                <a:pos x="1072" y="415"/>
              </a:cxn>
              <a:cxn ang="0">
                <a:pos x="1080" y="407"/>
              </a:cxn>
              <a:cxn ang="0">
                <a:pos x="1088" y="415"/>
              </a:cxn>
              <a:cxn ang="0">
                <a:pos x="1304" y="967"/>
              </a:cxn>
              <a:cxn ang="0">
                <a:pos x="1304" y="959"/>
              </a:cxn>
              <a:cxn ang="0">
                <a:pos x="1519" y="1095"/>
              </a:cxn>
              <a:cxn ang="0">
                <a:pos x="1503" y="1095"/>
              </a:cxn>
              <a:cxn ang="0">
                <a:pos x="1719" y="783"/>
              </a:cxn>
              <a:cxn ang="0">
                <a:pos x="1719" y="783"/>
              </a:cxn>
              <a:cxn ang="0">
                <a:pos x="1935" y="288"/>
              </a:cxn>
              <a:cxn ang="0">
                <a:pos x="1935" y="288"/>
              </a:cxn>
              <a:cxn ang="0">
                <a:pos x="2151" y="0"/>
              </a:cxn>
              <a:cxn ang="0">
                <a:pos x="2167" y="0"/>
              </a:cxn>
              <a:cxn ang="0">
                <a:pos x="2175" y="8"/>
              </a:cxn>
              <a:cxn ang="0">
                <a:pos x="2167" y="16"/>
              </a:cxn>
              <a:cxn ang="0">
                <a:pos x="1951" y="304"/>
              </a:cxn>
              <a:cxn ang="0">
                <a:pos x="1951" y="304"/>
              </a:cxn>
              <a:cxn ang="0">
                <a:pos x="1735" y="799"/>
              </a:cxn>
              <a:cxn ang="0">
                <a:pos x="1735" y="799"/>
              </a:cxn>
              <a:cxn ang="0">
                <a:pos x="1519" y="1111"/>
              </a:cxn>
              <a:cxn ang="0">
                <a:pos x="1503" y="1111"/>
              </a:cxn>
              <a:cxn ang="0">
                <a:pos x="1288" y="975"/>
              </a:cxn>
              <a:cxn ang="0">
                <a:pos x="1288" y="975"/>
              </a:cxn>
              <a:cxn ang="0">
                <a:pos x="1072" y="423"/>
              </a:cxn>
              <a:cxn ang="0">
                <a:pos x="1096" y="415"/>
              </a:cxn>
              <a:cxn ang="0">
                <a:pos x="888" y="1783"/>
              </a:cxn>
              <a:cxn ang="0">
                <a:pos x="880" y="1791"/>
              </a:cxn>
              <a:cxn ang="0">
                <a:pos x="864" y="1791"/>
              </a:cxn>
              <a:cxn ang="0">
                <a:pos x="648" y="1575"/>
              </a:cxn>
              <a:cxn ang="0">
                <a:pos x="648" y="1575"/>
              </a:cxn>
              <a:cxn ang="0">
                <a:pos x="432" y="1439"/>
              </a:cxn>
              <a:cxn ang="0">
                <a:pos x="448" y="1439"/>
              </a:cxn>
              <a:cxn ang="0">
                <a:pos x="232" y="1703"/>
              </a:cxn>
              <a:cxn ang="0">
                <a:pos x="232" y="1703"/>
              </a:cxn>
              <a:cxn ang="0">
                <a:pos x="16" y="1886"/>
              </a:cxn>
              <a:cxn ang="0">
                <a:pos x="0" y="1886"/>
              </a:cxn>
              <a:cxn ang="0">
                <a:pos x="0" y="1870"/>
              </a:cxn>
              <a:cxn ang="0">
                <a:pos x="0" y="1870"/>
              </a:cxn>
            </a:cxnLst>
            <a:rect l="0" t="0" r="r" b="b"/>
            <a:pathLst>
              <a:path w="2175" h="1886">
                <a:moveTo>
                  <a:pt x="0" y="1870"/>
                </a:moveTo>
                <a:lnTo>
                  <a:pt x="216" y="1687"/>
                </a:lnTo>
                <a:lnTo>
                  <a:pt x="216" y="1687"/>
                </a:lnTo>
                <a:lnTo>
                  <a:pt x="432" y="1423"/>
                </a:lnTo>
                <a:lnTo>
                  <a:pt x="448" y="1423"/>
                </a:lnTo>
                <a:lnTo>
                  <a:pt x="664" y="1559"/>
                </a:lnTo>
                <a:lnTo>
                  <a:pt x="664" y="1559"/>
                </a:lnTo>
                <a:lnTo>
                  <a:pt x="880" y="1775"/>
                </a:lnTo>
                <a:lnTo>
                  <a:pt x="864" y="1783"/>
                </a:lnTo>
                <a:lnTo>
                  <a:pt x="1072" y="415"/>
                </a:lnTo>
                <a:lnTo>
                  <a:pt x="1080" y="407"/>
                </a:lnTo>
                <a:lnTo>
                  <a:pt x="1088" y="415"/>
                </a:lnTo>
                <a:lnTo>
                  <a:pt x="1304" y="967"/>
                </a:lnTo>
                <a:lnTo>
                  <a:pt x="1304" y="959"/>
                </a:lnTo>
                <a:lnTo>
                  <a:pt x="1519" y="1095"/>
                </a:lnTo>
                <a:lnTo>
                  <a:pt x="1503" y="1095"/>
                </a:lnTo>
                <a:lnTo>
                  <a:pt x="1719" y="783"/>
                </a:lnTo>
                <a:lnTo>
                  <a:pt x="1719" y="783"/>
                </a:lnTo>
                <a:lnTo>
                  <a:pt x="1935" y="288"/>
                </a:lnTo>
                <a:lnTo>
                  <a:pt x="1935" y="288"/>
                </a:lnTo>
                <a:lnTo>
                  <a:pt x="2151" y="0"/>
                </a:lnTo>
                <a:lnTo>
                  <a:pt x="2167" y="0"/>
                </a:lnTo>
                <a:lnTo>
                  <a:pt x="2175" y="8"/>
                </a:lnTo>
                <a:lnTo>
                  <a:pt x="2167" y="16"/>
                </a:lnTo>
                <a:lnTo>
                  <a:pt x="1951" y="304"/>
                </a:lnTo>
                <a:lnTo>
                  <a:pt x="1951" y="304"/>
                </a:lnTo>
                <a:lnTo>
                  <a:pt x="1735" y="799"/>
                </a:lnTo>
                <a:lnTo>
                  <a:pt x="1735" y="799"/>
                </a:lnTo>
                <a:lnTo>
                  <a:pt x="1519" y="1111"/>
                </a:lnTo>
                <a:lnTo>
                  <a:pt x="1503" y="1111"/>
                </a:lnTo>
                <a:lnTo>
                  <a:pt x="1288" y="975"/>
                </a:lnTo>
                <a:lnTo>
                  <a:pt x="1288" y="975"/>
                </a:lnTo>
                <a:lnTo>
                  <a:pt x="1072" y="423"/>
                </a:lnTo>
                <a:lnTo>
                  <a:pt x="1096" y="415"/>
                </a:lnTo>
                <a:lnTo>
                  <a:pt x="888" y="1783"/>
                </a:lnTo>
                <a:lnTo>
                  <a:pt x="880" y="1791"/>
                </a:lnTo>
                <a:lnTo>
                  <a:pt x="864" y="1791"/>
                </a:lnTo>
                <a:lnTo>
                  <a:pt x="648" y="1575"/>
                </a:lnTo>
                <a:lnTo>
                  <a:pt x="648" y="1575"/>
                </a:lnTo>
                <a:lnTo>
                  <a:pt x="432" y="1439"/>
                </a:lnTo>
                <a:lnTo>
                  <a:pt x="448" y="1439"/>
                </a:lnTo>
                <a:lnTo>
                  <a:pt x="232" y="1703"/>
                </a:lnTo>
                <a:lnTo>
                  <a:pt x="232" y="1703"/>
                </a:lnTo>
                <a:lnTo>
                  <a:pt x="16" y="1886"/>
                </a:lnTo>
                <a:lnTo>
                  <a:pt x="0" y="1886"/>
                </a:lnTo>
                <a:lnTo>
                  <a:pt x="0" y="1870"/>
                </a:lnTo>
                <a:lnTo>
                  <a:pt x="0" y="187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5" name="Freeform 17"/>
          <p:cNvSpPr>
            <a:spLocks/>
          </p:cNvSpPr>
          <p:nvPr/>
        </p:nvSpPr>
        <p:spPr bwMode="auto">
          <a:xfrm>
            <a:off x="4142662" y="4645509"/>
            <a:ext cx="114300" cy="114300"/>
          </a:xfrm>
          <a:custGeom>
            <a:avLst/>
            <a:gdLst/>
            <a:ahLst/>
            <a:cxnLst>
              <a:cxn ang="0">
                <a:pos x="40" y="72"/>
              </a:cxn>
              <a:cxn ang="0">
                <a:pos x="0" y="32"/>
              </a:cxn>
              <a:cxn ang="0">
                <a:pos x="40" y="0"/>
              </a:cxn>
              <a:cxn ang="0">
                <a:pos x="72" y="32"/>
              </a:cxn>
              <a:cxn ang="0">
                <a:pos x="40" y="72"/>
              </a:cxn>
            </a:cxnLst>
            <a:rect l="0" t="0" r="r" b="b"/>
            <a:pathLst>
              <a:path w="72" h="72">
                <a:moveTo>
                  <a:pt x="40" y="72"/>
                </a:moveTo>
                <a:lnTo>
                  <a:pt x="0" y="32"/>
                </a:lnTo>
                <a:lnTo>
                  <a:pt x="40" y="0"/>
                </a:lnTo>
                <a:lnTo>
                  <a:pt x="72" y="32"/>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6" name="Freeform 18"/>
          <p:cNvSpPr>
            <a:spLocks noEditPoints="1"/>
          </p:cNvSpPr>
          <p:nvPr/>
        </p:nvSpPr>
        <p:spPr bwMode="auto">
          <a:xfrm>
            <a:off x="4142662" y="4632809"/>
            <a:ext cx="127000" cy="127000"/>
          </a:xfrm>
          <a:custGeom>
            <a:avLst/>
            <a:gdLst/>
            <a:ahLst/>
            <a:cxnLst>
              <a:cxn ang="0">
                <a:pos x="40" y="80"/>
              </a:cxn>
              <a:cxn ang="0">
                <a:pos x="32" y="80"/>
              </a:cxn>
              <a:cxn ang="0">
                <a:pos x="0" y="48"/>
              </a:cxn>
              <a:cxn ang="0">
                <a:pos x="0" y="40"/>
              </a:cxn>
              <a:cxn ang="0">
                <a:pos x="32" y="0"/>
              </a:cxn>
              <a:cxn ang="0">
                <a:pos x="40" y="0"/>
              </a:cxn>
              <a:cxn ang="0">
                <a:pos x="80" y="40"/>
              </a:cxn>
              <a:cxn ang="0">
                <a:pos x="80" y="48"/>
              </a:cxn>
              <a:cxn ang="0">
                <a:pos x="40" y="80"/>
              </a:cxn>
              <a:cxn ang="0">
                <a:pos x="72" y="40"/>
              </a:cxn>
              <a:cxn ang="0">
                <a:pos x="72" y="48"/>
              </a:cxn>
              <a:cxn ang="0">
                <a:pos x="32" y="8"/>
              </a:cxn>
              <a:cxn ang="0">
                <a:pos x="40" y="8"/>
              </a:cxn>
              <a:cxn ang="0">
                <a:pos x="0" y="48"/>
              </a:cxn>
              <a:cxn ang="0">
                <a:pos x="0" y="40"/>
              </a:cxn>
              <a:cxn ang="0">
                <a:pos x="40" y="80"/>
              </a:cxn>
              <a:cxn ang="0">
                <a:pos x="32" y="80"/>
              </a:cxn>
              <a:cxn ang="0">
                <a:pos x="72" y="40"/>
              </a:cxn>
            </a:cxnLst>
            <a:rect l="0" t="0" r="r" b="b"/>
            <a:pathLst>
              <a:path w="80" h="80">
                <a:moveTo>
                  <a:pt x="40" y="80"/>
                </a:moveTo>
                <a:lnTo>
                  <a:pt x="32" y="80"/>
                </a:lnTo>
                <a:lnTo>
                  <a:pt x="0" y="48"/>
                </a:lnTo>
                <a:lnTo>
                  <a:pt x="0" y="40"/>
                </a:lnTo>
                <a:lnTo>
                  <a:pt x="32" y="0"/>
                </a:lnTo>
                <a:lnTo>
                  <a:pt x="40" y="0"/>
                </a:lnTo>
                <a:lnTo>
                  <a:pt x="80" y="40"/>
                </a:lnTo>
                <a:lnTo>
                  <a:pt x="80" y="48"/>
                </a:lnTo>
                <a:lnTo>
                  <a:pt x="40" y="80"/>
                </a:lnTo>
                <a:close/>
                <a:moveTo>
                  <a:pt x="72" y="40"/>
                </a:moveTo>
                <a:lnTo>
                  <a:pt x="72" y="48"/>
                </a:lnTo>
                <a:lnTo>
                  <a:pt x="32" y="8"/>
                </a:lnTo>
                <a:lnTo>
                  <a:pt x="40" y="8"/>
                </a:lnTo>
                <a:lnTo>
                  <a:pt x="0" y="48"/>
                </a:lnTo>
                <a:lnTo>
                  <a:pt x="0" y="40"/>
                </a:lnTo>
                <a:lnTo>
                  <a:pt x="40" y="80"/>
                </a:lnTo>
                <a:lnTo>
                  <a:pt x="32" y="80"/>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7" name="Freeform 19"/>
          <p:cNvSpPr>
            <a:spLocks/>
          </p:cNvSpPr>
          <p:nvPr/>
        </p:nvSpPr>
        <p:spPr bwMode="auto">
          <a:xfrm>
            <a:off x="4485562" y="4342297"/>
            <a:ext cx="114300" cy="114300"/>
          </a:xfrm>
          <a:custGeom>
            <a:avLst/>
            <a:gdLst/>
            <a:ahLst/>
            <a:cxnLst>
              <a:cxn ang="0">
                <a:pos x="32" y="72"/>
              </a:cxn>
              <a:cxn ang="0">
                <a:pos x="0" y="40"/>
              </a:cxn>
              <a:cxn ang="0">
                <a:pos x="32" y="0"/>
              </a:cxn>
              <a:cxn ang="0">
                <a:pos x="72" y="40"/>
              </a:cxn>
              <a:cxn ang="0">
                <a:pos x="32" y="72"/>
              </a:cxn>
            </a:cxnLst>
            <a:rect l="0" t="0" r="r" b="b"/>
            <a:pathLst>
              <a:path w="72" h="72">
                <a:moveTo>
                  <a:pt x="32" y="72"/>
                </a:moveTo>
                <a:lnTo>
                  <a:pt x="0" y="40"/>
                </a:lnTo>
                <a:lnTo>
                  <a:pt x="32" y="0"/>
                </a:lnTo>
                <a:lnTo>
                  <a:pt x="72" y="40"/>
                </a:lnTo>
                <a:lnTo>
                  <a:pt x="32"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8" name="Freeform 20"/>
          <p:cNvSpPr>
            <a:spLocks noEditPoints="1"/>
          </p:cNvSpPr>
          <p:nvPr/>
        </p:nvSpPr>
        <p:spPr bwMode="auto">
          <a:xfrm>
            <a:off x="4472862" y="4342297"/>
            <a:ext cx="127000" cy="127000"/>
          </a:xfrm>
          <a:custGeom>
            <a:avLst/>
            <a:gdLst/>
            <a:ahLst/>
            <a:cxnLst>
              <a:cxn ang="0">
                <a:pos x="48" y="80"/>
              </a:cxn>
              <a:cxn ang="0">
                <a:pos x="40" y="80"/>
              </a:cxn>
              <a:cxn ang="0">
                <a:pos x="0" y="40"/>
              </a:cxn>
              <a:cxn ang="0">
                <a:pos x="0" y="32"/>
              </a:cxn>
              <a:cxn ang="0">
                <a:pos x="40" y="0"/>
              </a:cxn>
              <a:cxn ang="0">
                <a:pos x="48" y="0"/>
              </a:cxn>
              <a:cxn ang="0">
                <a:pos x="80" y="32"/>
              </a:cxn>
              <a:cxn ang="0">
                <a:pos x="80" y="40"/>
              </a:cxn>
              <a:cxn ang="0">
                <a:pos x="48" y="80"/>
              </a:cxn>
              <a:cxn ang="0">
                <a:pos x="80" y="32"/>
              </a:cxn>
              <a:cxn ang="0">
                <a:pos x="80" y="40"/>
              </a:cxn>
              <a:cxn ang="0">
                <a:pos x="40" y="8"/>
              </a:cxn>
              <a:cxn ang="0">
                <a:pos x="48" y="8"/>
              </a:cxn>
              <a:cxn ang="0">
                <a:pos x="8" y="40"/>
              </a:cxn>
              <a:cxn ang="0">
                <a:pos x="8" y="32"/>
              </a:cxn>
              <a:cxn ang="0">
                <a:pos x="48" y="72"/>
              </a:cxn>
              <a:cxn ang="0">
                <a:pos x="40" y="72"/>
              </a:cxn>
              <a:cxn ang="0">
                <a:pos x="80" y="32"/>
              </a:cxn>
            </a:cxnLst>
            <a:rect l="0" t="0" r="r" b="b"/>
            <a:pathLst>
              <a:path w="80" h="80">
                <a:moveTo>
                  <a:pt x="48" y="80"/>
                </a:moveTo>
                <a:lnTo>
                  <a:pt x="40" y="80"/>
                </a:lnTo>
                <a:lnTo>
                  <a:pt x="0" y="40"/>
                </a:lnTo>
                <a:lnTo>
                  <a:pt x="0" y="32"/>
                </a:lnTo>
                <a:lnTo>
                  <a:pt x="40" y="0"/>
                </a:lnTo>
                <a:lnTo>
                  <a:pt x="48" y="0"/>
                </a:lnTo>
                <a:lnTo>
                  <a:pt x="80" y="32"/>
                </a:lnTo>
                <a:lnTo>
                  <a:pt x="80" y="40"/>
                </a:lnTo>
                <a:lnTo>
                  <a:pt x="48" y="80"/>
                </a:lnTo>
                <a:close/>
                <a:moveTo>
                  <a:pt x="80" y="32"/>
                </a:moveTo>
                <a:lnTo>
                  <a:pt x="80" y="40"/>
                </a:lnTo>
                <a:lnTo>
                  <a:pt x="40" y="8"/>
                </a:lnTo>
                <a:lnTo>
                  <a:pt x="48" y="8"/>
                </a:lnTo>
                <a:lnTo>
                  <a:pt x="8" y="40"/>
                </a:lnTo>
                <a:lnTo>
                  <a:pt x="8" y="32"/>
                </a:lnTo>
                <a:lnTo>
                  <a:pt x="48" y="72"/>
                </a:lnTo>
                <a:lnTo>
                  <a:pt x="40" y="72"/>
                </a:lnTo>
                <a:lnTo>
                  <a:pt x="80"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9" name="Freeform 21"/>
          <p:cNvSpPr>
            <a:spLocks/>
          </p:cNvSpPr>
          <p:nvPr/>
        </p:nvSpPr>
        <p:spPr bwMode="auto">
          <a:xfrm>
            <a:off x="4828462" y="3923197"/>
            <a:ext cx="114300" cy="127000"/>
          </a:xfrm>
          <a:custGeom>
            <a:avLst/>
            <a:gdLst/>
            <a:ahLst/>
            <a:cxnLst>
              <a:cxn ang="0">
                <a:pos x="32" y="80"/>
              </a:cxn>
              <a:cxn ang="0">
                <a:pos x="0" y="40"/>
              </a:cxn>
              <a:cxn ang="0">
                <a:pos x="32" y="0"/>
              </a:cxn>
              <a:cxn ang="0">
                <a:pos x="72" y="40"/>
              </a:cxn>
              <a:cxn ang="0">
                <a:pos x="32" y="80"/>
              </a:cxn>
            </a:cxnLst>
            <a:rect l="0" t="0" r="r" b="b"/>
            <a:pathLst>
              <a:path w="72" h="80">
                <a:moveTo>
                  <a:pt x="32" y="80"/>
                </a:moveTo>
                <a:lnTo>
                  <a:pt x="0" y="40"/>
                </a:lnTo>
                <a:lnTo>
                  <a:pt x="32" y="0"/>
                </a:lnTo>
                <a:lnTo>
                  <a:pt x="72" y="40"/>
                </a:lnTo>
                <a:lnTo>
                  <a:pt x="32"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0" name="Freeform 22"/>
          <p:cNvSpPr>
            <a:spLocks noEditPoints="1"/>
          </p:cNvSpPr>
          <p:nvPr/>
        </p:nvSpPr>
        <p:spPr bwMode="auto">
          <a:xfrm>
            <a:off x="4815762" y="3923197"/>
            <a:ext cx="127000" cy="127000"/>
          </a:xfrm>
          <a:custGeom>
            <a:avLst/>
            <a:gdLst/>
            <a:ahLst/>
            <a:cxnLst>
              <a:cxn ang="0">
                <a:pos x="48" y="80"/>
              </a:cxn>
              <a:cxn ang="0">
                <a:pos x="40" y="80"/>
              </a:cxn>
              <a:cxn ang="0">
                <a:pos x="0" y="40"/>
              </a:cxn>
              <a:cxn ang="0">
                <a:pos x="0" y="40"/>
              </a:cxn>
              <a:cxn ang="0">
                <a:pos x="40" y="0"/>
              </a:cxn>
              <a:cxn ang="0">
                <a:pos x="48" y="0"/>
              </a:cxn>
              <a:cxn ang="0">
                <a:pos x="80" y="40"/>
              </a:cxn>
              <a:cxn ang="0">
                <a:pos x="80" y="40"/>
              </a:cxn>
              <a:cxn ang="0">
                <a:pos x="48" y="80"/>
              </a:cxn>
              <a:cxn ang="0">
                <a:pos x="80" y="40"/>
              </a:cxn>
              <a:cxn ang="0">
                <a:pos x="80" y="40"/>
              </a:cxn>
              <a:cxn ang="0">
                <a:pos x="40" y="8"/>
              </a:cxn>
              <a:cxn ang="0">
                <a:pos x="48" y="8"/>
              </a:cxn>
              <a:cxn ang="0">
                <a:pos x="8" y="40"/>
              </a:cxn>
              <a:cxn ang="0">
                <a:pos x="8" y="40"/>
              </a:cxn>
              <a:cxn ang="0">
                <a:pos x="48" y="72"/>
              </a:cxn>
              <a:cxn ang="0">
                <a:pos x="40" y="72"/>
              </a:cxn>
              <a:cxn ang="0">
                <a:pos x="80" y="40"/>
              </a:cxn>
            </a:cxnLst>
            <a:rect l="0" t="0" r="r" b="b"/>
            <a:pathLst>
              <a:path w="80" h="80">
                <a:moveTo>
                  <a:pt x="48" y="80"/>
                </a:moveTo>
                <a:lnTo>
                  <a:pt x="40" y="80"/>
                </a:lnTo>
                <a:lnTo>
                  <a:pt x="0" y="40"/>
                </a:lnTo>
                <a:lnTo>
                  <a:pt x="0" y="40"/>
                </a:lnTo>
                <a:lnTo>
                  <a:pt x="40" y="0"/>
                </a:lnTo>
                <a:lnTo>
                  <a:pt x="48" y="0"/>
                </a:lnTo>
                <a:lnTo>
                  <a:pt x="80" y="40"/>
                </a:lnTo>
                <a:lnTo>
                  <a:pt x="80" y="40"/>
                </a:lnTo>
                <a:lnTo>
                  <a:pt x="48" y="80"/>
                </a:lnTo>
                <a:close/>
                <a:moveTo>
                  <a:pt x="80" y="40"/>
                </a:moveTo>
                <a:lnTo>
                  <a:pt x="80" y="40"/>
                </a:lnTo>
                <a:lnTo>
                  <a:pt x="40" y="8"/>
                </a:lnTo>
                <a:lnTo>
                  <a:pt x="48" y="8"/>
                </a:lnTo>
                <a:lnTo>
                  <a:pt x="8" y="40"/>
                </a:lnTo>
                <a:lnTo>
                  <a:pt x="8" y="40"/>
                </a:lnTo>
                <a:lnTo>
                  <a:pt x="48" y="72"/>
                </a:lnTo>
                <a:lnTo>
                  <a:pt x="40" y="72"/>
                </a:lnTo>
                <a:lnTo>
                  <a:pt x="80"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1" name="Freeform 23"/>
          <p:cNvSpPr>
            <a:spLocks/>
          </p:cNvSpPr>
          <p:nvPr/>
        </p:nvSpPr>
        <p:spPr bwMode="auto">
          <a:xfrm>
            <a:off x="5158662" y="41390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2" name="Freeform 24"/>
          <p:cNvSpPr>
            <a:spLocks noEditPoints="1"/>
          </p:cNvSpPr>
          <p:nvPr/>
        </p:nvSpPr>
        <p:spPr bwMode="auto">
          <a:xfrm>
            <a:off x="5158662" y="41390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0"/>
              </a:cxn>
              <a:cxn ang="0">
                <a:pos x="40" y="0"/>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0"/>
                </a:lnTo>
                <a:lnTo>
                  <a:pt x="40" y="0"/>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3" name="Freeform 25"/>
          <p:cNvSpPr>
            <a:spLocks/>
          </p:cNvSpPr>
          <p:nvPr/>
        </p:nvSpPr>
        <p:spPr bwMode="auto">
          <a:xfrm>
            <a:off x="5501562" y="4481997"/>
            <a:ext cx="114300" cy="125413"/>
          </a:xfrm>
          <a:custGeom>
            <a:avLst/>
            <a:gdLst/>
            <a:ahLst/>
            <a:cxnLst>
              <a:cxn ang="0">
                <a:pos x="40" y="79"/>
              </a:cxn>
              <a:cxn ang="0">
                <a:pos x="0" y="40"/>
              </a:cxn>
              <a:cxn ang="0">
                <a:pos x="40" y="0"/>
              </a:cxn>
              <a:cxn ang="0">
                <a:pos x="72" y="40"/>
              </a:cxn>
              <a:cxn ang="0">
                <a:pos x="40" y="79"/>
              </a:cxn>
            </a:cxnLst>
            <a:rect l="0" t="0" r="r" b="b"/>
            <a:pathLst>
              <a:path w="72" h="79">
                <a:moveTo>
                  <a:pt x="40" y="79"/>
                </a:moveTo>
                <a:lnTo>
                  <a:pt x="0" y="40"/>
                </a:lnTo>
                <a:lnTo>
                  <a:pt x="40" y="0"/>
                </a:lnTo>
                <a:lnTo>
                  <a:pt x="72" y="40"/>
                </a:lnTo>
                <a:lnTo>
                  <a:pt x="40" y="79"/>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4" name="Freeform 26"/>
          <p:cNvSpPr>
            <a:spLocks noEditPoints="1"/>
          </p:cNvSpPr>
          <p:nvPr/>
        </p:nvSpPr>
        <p:spPr bwMode="auto">
          <a:xfrm>
            <a:off x="5501562" y="4481997"/>
            <a:ext cx="127000" cy="125413"/>
          </a:xfrm>
          <a:custGeom>
            <a:avLst/>
            <a:gdLst/>
            <a:ahLst/>
            <a:cxnLst>
              <a:cxn ang="0">
                <a:pos x="40" y="79"/>
              </a:cxn>
              <a:cxn ang="0">
                <a:pos x="32" y="79"/>
              </a:cxn>
              <a:cxn ang="0">
                <a:pos x="0" y="40"/>
              </a:cxn>
              <a:cxn ang="0">
                <a:pos x="0" y="40"/>
              </a:cxn>
              <a:cxn ang="0">
                <a:pos x="32" y="0"/>
              </a:cxn>
              <a:cxn ang="0">
                <a:pos x="40" y="0"/>
              </a:cxn>
              <a:cxn ang="0">
                <a:pos x="80" y="40"/>
              </a:cxn>
              <a:cxn ang="0">
                <a:pos x="80" y="40"/>
              </a:cxn>
              <a:cxn ang="0">
                <a:pos x="40" y="79"/>
              </a:cxn>
              <a:cxn ang="0">
                <a:pos x="72" y="40"/>
              </a:cxn>
              <a:cxn ang="0">
                <a:pos x="72" y="40"/>
              </a:cxn>
              <a:cxn ang="0">
                <a:pos x="32" y="8"/>
              </a:cxn>
              <a:cxn ang="0">
                <a:pos x="40" y="8"/>
              </a:cxn>
              <a:cxn ang="0">
                <a:pos x="0" y="40"/>
              </a:cxn>
              <a:cxn ang="0">
                <a:pos x="0" y="40"/>
              </a:cxn>
              <a:cxn ang="0">
                <a:pos x="40" y="71"/>
              </a:cxn>
              <a:cxn ang="0">
                <a:pos x="32" y="71"/>
              </a:cxn>
              <a:cxn ang="0">
                <a:pos x="72" y="40"/>
              </a:cxn>
            </a:cxnLst>
            <a:rect l="0" t="0" r="r" b="b"/>
            <a:pathLst>
              <a:path w="80" h="79">
                <a:moveTo>
                  <a:pt x="40" y="79"/>
                </a:moveTo>
                <a:lnTo>
                  <a:pt x="32" y="79"/>
                </a:lnTo>
                <a:lnTo>
                  <a:pt x="0" y="40"/>
                </a:lnTo>
                <a:lnTo>
                  <a:pt x="0" y="40"/>
                </a:lnTo>
                <a:lnTo>
                  <a:pt x="32" y="0"/>
                </a:lnTo>
                <a:lnTo>
                  <a:pt x="40" y="0"/>
                </a:lnTo>
                <a:lnTo>
                  <a:pt x="80" y="40"/>
                </a:lnTo>
                <a:lnTo>
                  <a:pt x="80" y="40"/>
                </a:lnTo>
                <a:lnTo>
                  <a:pt x="40" y="79"/>
                </a:lnTo>
                <a:close/>
                <a:moveTo>
                  <a:pt x="72" y="40"/>
                </a:moveTo>
                <a:lnTo>
                  <a:pt x="72" y="40"/>
                </a:lnTo>
                <a:lnTo>
                  <a:pt x="32" y="8"/>
                </a:lnTo>
                <a:lnTo>
                  <a:pt x="40" y="8"/>
                </a:lnTo>
                <a:lnTo>
                  <a:pt x="0" y="40"/>
                </a:lnTo>
                <a:lnTo>
                  <a:pt x="0" y="40"/>
                </a:lnTo>
                <a:lnTo>
                  <a:pt x="40" y="71"/>
                </a:lnTo>
                <a:lnTo>
                  <a:pt x="32" y="71"/>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5" name="Freeform 27"/>
          <p:cNvSpPr>
            <a:spLocks/>
          </p:cNvSpPr>
          <p:nvPr/>
        </p:nvSpPr>
        <p:spPr bwMode="auto">
          <a:xfrm>
            <a:off x="5844462" y="2310297"/>
            <a:ext cx="114300" cy="127000"/>
          </a:xfrm>
          <a:custGeom>
            <a:avLst/>
            <a:gdLst/>
            <a:ahLst/>
            <a:cxnLst>
              <a:cxn ang="0">
                <a:pos x="40" y="80"/>
              </a:cxn>
              <a:cxn ang="0">
                <a:pos x="0" y="40"/>
              </a:cxn>
              <a:cxn ang="0">
                <a:pos x="40" y="0"/>
              </a:cxn>
              <a:cxn ang="0">
                <a:pos x="72" y="40"/>
              </a:cxn>
              <a:cxn ang="0">
                <a:pos x="40" y="80"/>
              </a:cxn>
            </a:cxnLst>
            <a:rect l="0" t="0" r="r" b="b"/>
            <a:pathLst>
              <a:path w="72" h="80">
                <a:moveTo>
                  <a:pt x="40" y="80"/>
                </a:moveTo>
                <a:lnTo>
                  <a:pt x="0" y="40"/>
                </a:lnTo>
                <a:lnTo>
                  <a:pt x="40" y="0"/>
                </a:lnTo>
                <a:lnTo>
                  <a:pt x="72" y="40"/>
                </a:lnTo>
                <a:lnTo>
                  <a:pt x="40"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6" name="Freeform 28"/>
          <p:cNvSpPr>
            <a:spLocks noEditPoints="1"/>
          </p:cNvSpPr>
          <p:nvPr/>
        </p:nvSpPr>
        <p:spPr bwMode="auto">
          <a:xfrm>
            <a:off x="5844462" y="2310297"/>
            <a:ext cx="127000" cy="127000"/>
          </a:xfrm>
          <a:custGeom>
            <a:avLst/>
            <a:gdLst/>
            <a:ahLst/>
            <a:cxnLst>
              <a:cxn ang="0">
                <a:pos x="40" y="80"/>
              </a:cxn>
              <a:cxn ang="0">
                <a:pos x="32" y="80"/>
              </a:cxn>
              <a:cxn ang="0">
                <a:pos x="0" y="40"/>
              </a:cxn>
              <a:cxn ang="0">
                <a:pos x="0" y="40"/>
              </a:cxn>
              <a:cxn ang="0">
                <a:pos x="32" y="0"/>
              </a:cxn>
              <a:cxn ang="0">
                <a:pos x="40" y="0"/>
              </a:cxn>
              <a:cxn ang="0">
                <a:pos x="80" y="40"/>
              </a:cxn>
              <a:cxn ang="0">
                <a:pos x="80" y="40"/>
              </a:cxn>
              <a:cxn ang="0">
                <a:pos x="40" y="80"/>
              </a:cxn>
              <a:cxn ang="0">
                <a:pos x="72" y="40"/>
              </a:cxn>
              <a:cxn ang="0">
                <a:pos x="72" y="40"/>
              </a:cxn>
              <a:cxn ang="0">
                <a:pos x="32" y="8"/>
              </a:cxn>
              <a:cxn ang="0">
                <a:pos x="40" y="8"/>
              </a:cxn>
              <a:cxn ang="0">
                <a:pos x="0" y="40"/>
              </a:cxn>
              <a:cxn ang="0">
                <a:pos x="0" y="40"/>
              </a:cxn>
              <a:cxn ang="0">
                <a:pos x="40" y="72"/>
              </a:cxn>
              <a:cxn ang="0">
                <a:pos x="32" y="72"/>
              </a:cxn>
              <a:cxn ang="0">
                <a:pos x="72" y="40"/>
              </a:cxn>
            </a:cxnLst>
            <a:rect l="0" t="0" r="r" b="b"/>
            <a:pathLst>
              <a:path w="80" h="80">
                <a:moveTo>
                  <a:pt x="40" y="80"/>
                </a:moveTo>
                <a:lnTo>
                  <a:pt x="32" y="80"/>
                </a:lnTo>
                <a:lnTo>
                  <a:pt x="0" y="40"/>
                </a:lnTo>
                <a:lnTo>
                  <a:pt x="0" y="40"/>
                </a:lnTo>
                <a:lnTo>
                  <a:pt x="32" y="0"/>
                </a:lnTo>
                <a:lnTo>
                  <a:pt x="40" y="0"/>
                </a:lnTo>
                <a:lnTo>
                  <a:pt x="80" y="40"/>
                </a:lnTo>
                <a:lnTo>
                  <a:pt x="80" y="40"/>
                </a:lnTo>
                <a:lnTo>
                  <a:pt x="40" y="80"/>
                </a:lnTo>
                <a:close/>
                <a:moveTo>
                  <a:pt x="72" y="40"/>
                </a:moveTo>
                <a:lnTo>
                  <a:pt x="72" y="40"/>
                </a:lnTo>
                <a:lnTo>
                  <a:pt x="32" y="8"/>
                </a:lnTo>
                <a:lnTo>
                  <a:pt x="40" y="8"/>
                </a:lnTo>
                <a:lnTo>
                  <a:pt x="0" y="40"/>
                </a:lnTo>
                <a:lnTo>
                  <a:pt x="0" y="40"/>
                </a:lnTo>
                <a:lnTo>
                  <a:pt x="40" y="72"/>
                </a:lnTo>
                <a:lnTo>
                  <a:pt x="32" y="72"/>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7" name="Freeform 29"/>
          <p:cNvSpPr>
            <a:spLocks/>
          </p:cNvSpPr>
          <p:nvPr/>
        </p:nvSpPr>
        <p:spPr bwMode="auto">
          <a:xfrm>
            <a:off x="6187362" y="3186597"/>
            <a:ext cx="114300" cy="127000"/>
          </a:xfrm>
          <a:custGeom>
            <a:avLst/>
            <a:gdLst/>
            <a:ahLst/>
            <a:cxnLst>
              <a:cxn ang="0">
                <a:pos x="32" y="80"/>
              </a:cxn>
              <a:cxn ang="0">
                <a:pos x="0" y="40"/>
              </a:cxn>
              <a:cxn ang="0">
                <a:pos x="32" y="0"/>
              </a:cxn>
              <a:cxn ang="0">
                <a:pos x="72" y="40"/>
              </a:cxn>
              <a:cxn ang="0">
                <a:pos x="32" y="80"/>
              </a:cxn>
            </a:cxnLst>
            <a:rect l="0" t="0" r="r" b="b"/>
            <a:pathLst>
              <a:path w="72" h="80">
                <a:moveTo>
                  <a:pt x="32" y="80"/>
                </a:moveTo>
                <a:lnTo>
                  <a:pt x="0" y="40"/>
                </a:lnTo>
                <a:lnTo>
                  <a:pt x="32" y="0"/>
                </a:lnTo>
                <a:lnTo>
                  <a:pt x="72" y="40"/>
                </a:lnTo>
                <a:lnTo>
                  <a:pt x="32"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8" name="Freeform 30"/>
          <p:cNvSpPr>
            <a:spLocks noEditPoints="1"/>
          </p:cNvSpPr>
          <p:nvPr/>
        </p:nvSpPr>
        <p:spPr bwMode="auto">
          <a:xfrm>
            <a:off x="6174662" y="3186597"/>
            <a:ext cx="127000" cy="127000"/>
          </a:xfrm>
          <a:custGeom>
            <a:avLst/>
            <a:gdLst/>
            <a:ahLst/>
            <a:cxnLst>
              <a:cxn ang="0">
                <a:pos x="48" y="80"/>
              </a:cxn>
              <a:cxn ang="0">
                <a:pos x="40" y="80"/>
              </a:cxn>
              <a:cxn ang="0">
                <a:pos x="0" y="40"/>
              </a:cxn>
              <a:cxn ang="0">
                <a:pos x="0" y="40"/>
              </a:cxn>
              <a:cxn ang="0">
                <a:pos x="40" y="0"/>
              </a:cxn>
              <a:cxn ang="0">
                <a:pos x="48" y="0"/>
              </a:cxn>
              <a:cxn ang="0">
                <a:pos x="80" y="40"/>
              </a:cxn>
              <a:cxn ang="0">
                <a:pos x="80" y="40"/>
              </a:cxn>
              <a:cxn ang="0">
                <a:pos x="48" y="80"/>
              </a:cxn>
              <a:cxn ang="0">
                <a:pos x="80" y="40"/>
              </a:cxn>
              <a:cxn ang="0">
                <a:pos x="80" y="40"/>
              </a:cxn>
              <a:cxn ang="0">
                <a:pos x="40" y="8"/>
              </a:cxn>
              <a:cxn ang="0">
                <a:pos x="48" y="8"/>
              </a:cxn>
              <a:cxn ang="0">
                <a:pos x="8" y="40"/>
              </a:cxn>
              <a:cxn ang="0">
                <a:pos x="8" y="40"/>
              </a:cxn>
              <a:cxn ang="0">
                <a:pos x="48" y="72"/>
              </a:cxn>
              <a:cxn ang="0">
                <a:pos x="40" y="72"/>
              </a:cxn>
              <a:cxn ang="0">
                <a:pos x="80" y="40"/>
              </a:cxn>
            </a:cxnLst>
            <a:rect l="0" t="0" r="r" b="b"/>
            <a:pathLst>
              <a:path w="80" h="80">
                <a:moveTo>
                  <a:pt x="48" y="80"/>
                </a:moveTo>
                <a:lnTo>
                  <a:pt x="40" y="80"/>
                </a:lnTo>
                <a:lnTo>
                  <a:pt x="0" y="40"/>
                </a:lnTo>
                <a:lnTo>
                  <a:pt x="0" y="40"/>
                </a:lnTo>
                <a:lnTo>
                  <a:pt x="40" y="0"/>
                </a:lnTo>
                <a:lnTo>
                  <a:pt x="48" y="0"/>
                </a:lnTo>
                <a:lnTo>
                  <a:pt x="80" y="40"/>
                </a:lnTo>
                <a:lnTo>
                  <a:pt x="80" y="40"/>
                </a:lnTo>
                <a:lnTo>
                  <a:pt x="48" y="80"/>
                </a:lnTo>
                <a:close/>
                <a:moveTo>
                  <a:pt x="80" y="40"/>
                </a:moveTo>
                <a:lnTo>
                  <a:pt x="80" y="40"/>
                </a:lnTo>
                <a:lnTo>
                  <a:pt x="40" y="8"/>
                </a:lnTo>
                <a:lnTo>
                  <a:pt x="48" y="8"/>
                </a:lnTo>
                <a:lnTo>
                  <a:pt x="8" y="40"/>
                </a:lnTo>
                <a:lnTo>
                  <a:pt x="8" y="40"/>
                </a:lnTo>
                <a:lnTo>
                  <a:pt x="48" y="72"/>
                </a:lnTo>
                <a:lnTo>
                  <a:pt x="40" y="72"/>
                </a:lnTo>
                <a:lnTo>
                  <a:pt x="80"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9" name="Freeform 31"/>
          <p:cNvSpPr>
            <a:spLocks/>
          </p:cNvSpPr>
          <p:nvPr/>
        </p:nvSpPr>
        <p:spPr bwMode="auto">
          <a:xfrm>
            <a:off x="6515975" y="34024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0" name="Freeform 32"/>
          <p:cNvSpPr>
            <a:spLocks noEditPoints="1"/>
          </p:cNvSpPr>
          <p:nvPr/>
        </p:nvSpPr>
        <p:spPr bwMode="auto">
          <a:xfrm>
            <a:off x="6515975" y="34024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8"/>
              </a:cxn>
              <a:cxn ang="0">
                <a:pos x="40" y="8"/>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8"/>
                </a:lnTo>
                <a:lnTo>
                  <a:pt x="40" y="8"/>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1" name="Freeform 33"/>
          <p:cNvSpPr>
            <a:spLocks/>
          </p:cNvSpPr>
          <p:nvPr/>
        </p:nvSpPr>
        <p:spPr bwMode="auto">
          <a:xfrm>
            <a:off x="6858875" y="29071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2" name="Freeform 34"/>
          <p:cNvSpPr>
            <a:spLocks noEditPoints="1"/>
          </p:cNvSpPr>
          <p:nvPr/>
        </p:nvSpPr>
        <p:spPr bwMode="auto">
          <a:xfrm>
            <a:off x="6858875" y="29071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0"/>
              </a:cxn>
              <a:cxn ang="0">
                <a:pos x="40" y="0"/>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0"/>
                </a:lnTo>
                <a:lnTo>
                  <a:pt x="40" y="0"/>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3" name="Freeform 35"/>
          <p:cNvSpPr>
            <a:spLocks/>
          </p:cNvSpPr>
          <p:nvPr/>
        </p:nvSpPr>
        <p:spPr bwMode="auto">
          <a:xfrm>
            <a:off x="7201775" y="2134084"/>
            <a:ext cx="114300" cy="112713"/>
          </a:xfrm>
          <a:custGeom>
            <a:avLst/>
            <a:gdLst/>
            <a:ahLst/>
            <a:cxnLst>
              <a:cxn ang="0">
                <a:pos x="40" y="71"/>
              </a:cxn>
              <a:cxn ang="0">
                <a:pos x="0" y="40"/>
              </a:cxn>
              <a:cxn ang="0">
                <a:pos x="40" y="0"/>
              </a:cxn>
              <a:cxn ang="0">
                <a:pos x="72" y="40"/>
              </a:cxn>
              <a:cxn ang="0">
                <a:pos x="40" y="71"/>
              </a:cxn>
            </a:cxnLst>
            <a:rect l="0" t="0" r="r" b="b"/>
            <a:pathLst>
              <a:path w="72" h="71">
                <a:moveTo>
                  <a:pt x="40" y="71"/>
                </a:moveTo>
                <a:lnTo>
                  <a:pt x="0" y="40"/>
                </a:lnTo>
                <a:lnTo>
                  <a:pt x="40" y="0"/>
                </a:lnTo>
                <a:lnTo>
                  <a:pt x="72" y="40"/>
                </a:lnTo>
                <a:lnTo>
                  <a:pt x="40" y="71"/>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4" name="Freeform 36"/>
          <p:cNvSpPr>
            <a:spLocks noEditPoints="1"/>
          </p:cNvSpPr>
          <p:nvPr/>
        </p:nvSpPr>
        <p:spPr bwMode="auto">
          <a:xfrm>
            <a:off x="7201775" y="2134084"/>
            <a:ext cx="127000" cy="125413"/>
          </a:xfrm>
          <a:custGeom>
            <a:avLst/>
            <a:gdLst/>
            <a:ahLst/>
            <a:cxnLst>
              <a:cxn ang="0">
                <a:pos x="40" y="79"/>
              </a:cxn>
              <a:cxn ang="0">
                <a:pos x="32" y="79"/>
              </a:cxn>
              <a:cxn ang="0">
                <a:pos x="0" y="40"/>
              </a:cxn>
              <a:cxn ang="0">
                <a:pos x="0" y="32"/>
              </a:cxn>
              <a:cxn ang="0">
                <a:pos x="32" y="0"/>
              </a:cxn>
              <a:cxn ang="0">
                <a:pos x="40" y="0"/>
              </a:cxn>
              <a:cxn ang="0">
                <a:pos x="80" y="32"/>
              </a:cxn>
              <a:cxn ang="0">
                <a:pos x="80" y="40"/>
              </a:cxn>
              <a:cxn ang="0">
                <a:pos x="40" y="79"/>
              </a:cxn>
              <a:cxn ang="0">
                <a:pos x="72" y="32"/>
              </a:cxn>
              <a:cxn ang="0">
                <a:pos x="72" y="40"/>
              </a:cxn>
              <a:cxn ang="0">
                <a:pos x="32" y="0"/>
              </a:cxn>
              <a:cxn ang="0">
                <a:pos x="40" y="0"/>
              </a:cxn>
              <a:cxn ang="0">
                <a:pos x="0" y="40"/>
              </a:cxn>
              <a:cxn ang="0">
                <a:pos x="0" y="32"/>
              </a:cxn>
              <a:cxn ang="0">
                <a:pos x="40" y="71"/>
              </a:cxn>
              <a:cxn ang="0">
                <a:pos x="32" y="71"/>
              </a:cxn>
              <a:cxn ang="0">
                <a:pos x="72" y="32"/>
              </a:cxn>
            </a:cxnLst>
            <a:rect l="0" t="0" r="r" b="b"/>
            <a:pathLst>
              <a:path w="80" h="79">
                <a:moveTo>
                  <a:pt x="40" y="79"/>
                </a:moveTo>
                <a:lnTo>
                  <a:pt x="32" y="79"/>
                </a:lnTo>
                <a:lnTo>
                  <a:pt x="0" y="40"/>
                </a:lnTo>
                <a:lnTo>
                  <a:pt x="0" y="32"/>
                </a:lnTo>
                <a:lnTo>
                  <a:pt x="32" y="0"/>
                </a:lnTo>
                <a:lnTo>
                  <a:pt x="40" y="0"/>
                </a:lnTo>
                <a:lnTo>
                  <a:pt x="80" y="32"/>
                </a:lnTo>
                <a:lnTo>
                  <a:pt x="80" y="40"/>
                </a:lnTo>
                <a:lnTo>
                  <a:pt x="40" y="79"/>
                </a:lnTo>
                <a:close/>
                <a:moveTo>
                  <a:pt x="72" y="32"/>
                </a:moveTo>
                <a:lnTo>
                  <a:pt x="72" y="40"/>
                </a:lnTo>
                <a:lnTo>
                  <a:pt x="32" y="0"/>
                </a:lnTo>
                <a:lnTo>
                  <a:pt x="40" y="0"/>
                </a:lnTo>
                <a:lnTo>
                  <a:pt x="0" y="40"/>
                </a:lnTo>
                <a:lnTo>
                  <a:pt x="0" y="32"/>
                </a:lnTo>
                <a:lnTo>
                  <a:pt x="40" y="71"/>
                </a:lnTo>
                <a:lnTo>
                  <a:pt x="32" y="71"/>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5" name="Freeform 37"/>
          <p:cNvSpPr>
            <a:spLocks/>
          </p:cNvSpPr>
          <p:nvPr/>
        </p:nvSpPr>
        <p:spPr bwMode="auto">
          <a:xfrm>
            <a:off x="7544675" y="1676884"/>
            <a:ext cx="114300" cy="114300"/>
          </a:xfrm>
          <a:custGeom>
            <a:avLst/>
            <a:gdLst/>
            <a:ahLst/>
            <a:cxnLst>
              <a:cxn ang="0">
                <a:pos x="32" y="72"/>
              </a:cxn>
              <a:cxn ang="0">
                <a:pos x="0" y="40"/>
              </a:cxn>
              <a:cxn ang="0">
                <a:pos x="32" y="0"/>
              </a:cxn>
              <a:cxn ang="0">
                <a:pos x="72" y="40"/>
              </a:cxn>
              <a:cxn ang="0">
                <a:pos x="32" y="72"/>
              </a:cxn>
            </a:cxnLst>
            <a:rect l="0" t="0" r="r" b="b"/>
            <a:pathLst>
              <a:path w="72" h="72">
                <a:moveTo>
                  <a:pt x="32" y="72"/>
                </a:moveTo>
                <a:lnTo>
                  <a:pt x="0" y="40"/>
                </a:lnTo>
                <a:lnTo>
                  <a:pt x="32" y="0"/>
                </a:lnTo>
                <a:lnTo>
                  <a:pt x="72" y="40"/>
                </a:lnTo>
                <a:lnTo>
                  <a:pt x="32"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6" name="Freeform 38"/>
          <p:cNvSpPr>
            <a:spLocks noEditPoints="1"/>
          </p:cNvSpPr>
          <p:nvPr/>
        </p:nvSpPr>
        <p:spPr bwMode="auto">
          <a:xfrm>
            <a:off x="7531975" y="1676884"/>
            <a:ext cx="127000" cy="127000"/>
          </a:xfrm>
          <a:custGeom>
            <a:avLst/>
            <a:gdLst/>
            <a:ahLst/>
            <a:cxnLst>
              <a:cxn ang="0">
                <a:pos x="48" y="80"/>
              </a:cxn>
              <a:cxn ang="0">
                <a:pos x="40" y="80"/>
              </a:cxn>
              <a:cxn ang="0">
                <a:pos x="0" y="40"/>
              </a:cxn>
              <a:cxn ang="0">
                <a:pos x="0" y="32"/>
              </a:cxn>
              <a:cxn ang="0">
                <a:pos x="40" y="0"/>
              </a:cxn>
              <a:cxn ang="0">
                <a:pos x="48" y="0"/>
              </a:cxn>
              <a:cxn ang="0">
                <a:pos x="80" y="32"/>
              </a:cxn>
              <a:cxn ang="0">
                <a:pos x="80" y="40"/>
              </a:cxn>
              <a:cxn ang="0">
                <a:pos x="48" y="80"/>
              </a:cxn>
              <a:cxn ang="0">
                <a:pos x="80" y="32"/>
              </a:cxn>
              <a:cxn ang="0">
                <a:pos x="80" y="40"/>
              </a:cxn>
              <a:cxn ang="0">
                <a:pos x="40" y="0"/>
              </a:cxn>
              <a:cxn ang="0">
                <a:pos x="48" y="0"/>
              </a:cxn>
              <a:cxn ang="0">
                <a:pos x="8" y="40"/>
              </a:cxn>
              <a:cxn ang="0">
                <a:pos x="8" y="32"/>
              </a:cxn>
              <a:cxn ang="0">
                <a:pos x="48" y="72"/>
              </a:cxn>
              <a:cxn ang="0">
                <a:pos x="40" y="72"/>
              </a:cxn>
              <a:cxn ang="0">
                <a:pos x="80" y="32"/>
              </a:cxn>
            </a:cxnLst>
            <a:rect l="0" t="0" r="r" b="b"/>
            <a:pathLst>
              <a:path w="80" h="80">
                <a:moveTo>
                  <a:pt x="48" y="80"/>
                </a:moveTo>
                <a:lnTo>
                  <a:pt x="40" y="80"/>
                </a:lnTo>
                <a:lnTo>
                  <a:pt x="0" y="40"/>
                </a:lnTo>
                <a:lnTo>
                  <a:pt x="0" y="32"/>
                </a:lnTo>
                <a:lnTo>
                  <a:pt x="40" y="0"/>
                </a:lnTo>
                <a:lnTo>
                  <a:pt x="48" y="0"/>
                </a:lnTo>
                <a:lnTo>
                  <a:pt x="80" y="32"/>
                </a:lnTo>
                <a:lnTo>
                  <a:pt x="80" y="40"/>
                </a:lnTo>
                <a:lnTo>
                  <a:pt x="48" y="80"/>
                </a:lnTo>
                <a:close/>
                <a:moveTo>
                  <a:pt x="80" y="32"/>
                </a:moveTo>
                <a:lnTo>
                  <a:pt x="80" y="40"/>
                </a:lnTo>
                <a:lnTo>
                  <a:pt x="40" y="0"/>
                </a:lnTo>
                <a:lnTo>
                  <a:pt x="48" y="0"/>
                </a:lnTo>
                <a:lnTo>
                  <a:pt x="8" y="40"/>
                </a:lnTo>
                <a:lnTo>
                  <a:pt x="8" y="32"/>
                </a:lnTo>
                <a:lnTo>
                  <a:pt x="48" y="72"/>
                </a:lnTo>
                <a:lnTo>
                  <a:pt x="40" y="72"/>
                </a:lnTo>
                <a:lnTo>
                  <a:pt x="80"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8" name="Rectangle 40"/>
          <p:cNvSpPr>
            <a:spLocks noChangeArrowheads="1"/>
          </p:cNvSpPr>
          <p:nvPr/>
        </p:nvSpPr>
        <p:spPr bwMode="auto">
          <a:xfrm>
            <a:off x="3953262" y="4709009"/>
            <a:ext cx="1778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09" name="Rectangle 41"/>
          <p:cNvSpPr>
            <a:spLocks noChangeArrowheads="1"/>
          </p:cNvSpPr>
          <p:nvPr/>
        </p:nvSpPr>
        <p:spPr bwMode="auto">
          <a:xfrm>
            <a:off x="3343662" y="43549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1,000,000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0" name="Rectangle 42"/>
          <p:cNvSpPr>
            <a:spLocks noChangeArrowheads="1"/>
          </p:cNvSpPr>
          <p:nvPr/>
        </p:nvSpPr>
        <p:spPr bwMode="auto">
          <a:xfrm>
            <a:off x="3343662" y="39993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2,000,000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1" name="Rectangle 43"/>
          <p:cNvSpPr>
            <a:spLocks noChangeArrowheads="1"/>
          </p:cNvSpPr>
          <p:nvPr/>
        </p:nvSpPr>
        <p:spPr bwMode="auto">
          <a:xfrm>
            <a:off x="3343662" y="36437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3,000,000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2" name="Rectangle 44"/>
          <p:cNvSpPr>
            <a:spLocks noChangeArrowheads="1"/>
          </p:cNvSpPr>
          <p:nvPr/>
        </p:nvSpPr>
        <p:spPr bwMode="auto">
          <a:xfrm>
            <a:off x="3343662" y="33008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4,000,000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3" name="Rectangle 45"/>
          <p:cNvSpPr>
            <a:spLocks noChangeArrowheads="1"/>
          </p:cNvSpPr>
          <p:nvPr/>
        </p:nvSpPr>
        <p:spPr bwMode="auto">
          <a:xfrm>
            <a:off x="3343662" y="29452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5,000,000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4" name="Rectangle 46"/>
          <p:cNvSpPr>
            <a:spLocks noChangeArrowheads="1"/>
          </p:cNvSpPr>
          <p:nvPr/>
        </p:nvSpPr>
        <p:spPr bwMode="auto">
          <a:xfrm>
            <a:off x="3343662" y="25896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6,000,000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5" name="Rectangle 47"/>
          <p:cNvSpPr>
            <a:spLocks noChangeArrowheads="1"/>
          </p:cNvSpPr>
          <p:nvPr/>
        </p:nvSpPr>
        <p:spPr bwMode="auto">
          <a:xfrm>
            <a:off x="3343662" y="22340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7,000,000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6" name="Rectangle 48"/>
          <p:cNvSpPr>
            <a:spLocks noChangeArrowheads="1"/>
          </p:cNvSpPr>
          <p:nvPr/>
        </p:nvSpPr>
        <p:spPr bwMode="auto">
          <a:xfrm>
            <a:off x="3343662" y="1880084"/>
            <a:ext cx="678071"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8,000,000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7" name="Rectangle 49"/>
          <p:cNvSpPr>
            <a:spLocks noChangeArrowheads="1"/>
          </p:cNvSpPr>
          <p:nvPr/>
        </p:nvSpPr>
        <p:spPr bwMode="auto">
          <a:xfrm>
            <a:off x="3343662" y="1537184"/>
            <a:ext cx="678071"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9,000,000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8" name="Rectangle 50"/>
          <p:cNvSpPr>
            <a:spLocks noChangeArrowheads="1"/>
          </p:cNvSpPr>
          <p:nvPr/>
        </p:nvSpPr>
        <p:spPr bwMode="auto">
          <a:xfrm>
            <a:off x="3254762" y="1181584"/>
            <a:ext cx="763029"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10,000,000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9" name="Rectangle 51"/>
          <p:cNvSpPr>
            <a:spLocks noChangeArrowheads="1"/>
          </p:cNvSpPr>
          <p:nvPr/>
        </p:nvSpPr>
        <p:spPr bwMode="auto">
          <a:xfrm>
            <a:off x="411008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 name="Rectangle 51"/>
          <p:cNvSpPr>
            <a:spLocks noChangeArrowheads="1"/>
          </p:cNvSpPr>
          <p:nvPr/>
        </p:nvSpPr>
        <p:spPr bwMode="auto">
          <a:xfrm>
            <a:off x="4441384"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4" name="Rectangle 51"/>
          <p:cNvSpPr>
            <a:spLocks noChangeArrowheads="1"/>
          </p:cNvSpPr>
          <p:nvPr/>
        </p:nvSpPr>
        <p:spPr bwMode="auto">
          <a:xfrm>
            <a:off x="4785941"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5" name="Rectangle 51"/>
          <p:cNvSpPr>
            <a:spLocks noChangeArrowheads="1"/>
          </p:cNvSpPr>
          <p:nvPr/>
        </p:nvSpPr>
        <p:spPr bwMode="auto">
          <a:xfrm>
            <a:off x="514375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6" name="Rectangle 51"/>
          <p:cNvSpPr>
            <a:spLocks noChangeArrowheads="1"/>
          </p:cNvSpPr>
          <p:nvPr/>
        </p:nvSpPr>
        <p:spPr bwMode="auto">
          <a:xfrm>
            <a:off x="548168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7" name="Rectangle 51"/>
          <p:cNvSpPr>
            <a:spLocks noChangeArrowheads="1"/>
          </p:cNvSpPr>
          <p:nvPr/>
        </p:nvSpPr>
        <p:spPr bwMode="auto">
          <a:xfrm>
            <a:off x="5812984"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8" name="Rectangle 51"/>
          <p:cNvSpPr>
            <a:spLocks noChangeArrowheads="1"/>
          </p:cNvSpPr>
          <p:nvPr/>
        </p:nvSpPr>
        <p:spPr bwMode="auto">
          <a:xfrm>
            <a:off x="4129958"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2007</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9" name="Rectangle 51"/>
          <p:cNvSpPr>
            <a:spLocks noChangeArrowheads="1"/>
          </p:cNvSpPr>
          <p:nvPr/>
        </p:nvSpPr>
        <p:spPr bwMode="auto">
          <a:xfrm>
            <a:off x="5249767"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2008</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0" name="Rectangle 51"/>
          <p:cNvSpPr>
            <a:spLocks noChangeArrowheads="1"/>
          </p:cNvSpPr>
          <p:nvPr/>
        </p:nvSpPr>
        <p:spPr bwMode="auto">
          <a:xfrm>
            <a:off x="6111158"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1" name="Rectangle 51"/>
          <p:cNvSpPr>
            <a:spLocks noChangeArrowheads="1"/>
          </p:cNvSpPr>
          <p:nvPr/>
        </p:nvSpPr>
        <p:spPr bwMode="auto">
          <a:xfrm>
            <a:off x="6468967"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2" name="Rectangle 51"/>
          <p:cNvSpPr>
            <a:spLocks noChangeArrowheads="1"/>
          </p:cNvSpPr>
          <p:nvPr/>
        </p:nvSpPr>
        <p:spPr bwMode="auto">
          <a:xfrm>
            <a:off x="6806897"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3" name="Rectangle 51"/>
          <p:cNvSpPr>
            <a:spLocks noChangeArrowheads="1"/>
          </p:cNvSpPr>
          <p:nvPr/>
        </p:nvSpPr>
        <p:spPr bwMode="auto">
          <a:xfrm>
            <a:off x="7138201"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4" name="Rectangle 51"/>
          <p:cNvSpPr>
            <a:spLocks noChangeArrowheads="1"/>
          </p:cNvSpPr>
          <p:nvPr/>
        </p:nvSpPr>
        <p:spPr bwMode="auto">
          <a:xfrm>
            <a:off x="6574984"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5" name="Rectangle 51"/>
          <p:cNvSpPr>
            <a:spLocks noChangeArrowheads="1"/>
          </p:cNvSpPr>
          <p:nvPr/>
        </p:nvSpPr>
        <p:spPr bwMode="auto">
          <a:xfrm>
            <a:off x="7515889"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6" name="Rectangle 51"/>
          <p:cNvSpPr>
            <a:spLocks noChangeArrowheads="1"/>
          </p:cNvSpPr>
          <p:nvPr/>
        </p:nvSpPr>
        <p:spPr bwMode="auto">
          <a:xfrm>
            <a:off x="7873698"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9" name="Rectangle 51"/>
          <p:cNvSpPr>
            <a:spLocks noChangeArrowheads="1"/>
          </p:cNvSpPr>
          <p:nvPr/>
        </p:nvSpPr>
        <p:spPr bwMode="auto">
          <a:xfrm>
            <a:off x="7694797"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Title 1"/>
          <p:cNvSpPr>
            <a:spLocks noGrp="1"/>
          </p:cNvSpPr>
          <p:nvPr>
            <p:ph type="title"/>
          </p:nvPr>
        </p:nvSpPr>
        <p:spPr/>
        <p:txBody>
          <a:bodyPr/>
          <a:lstStyle/>
          <a:p>
            <a:r>
              <a:rPr lang="en-US" dirty="0" err="1" smtClean="0"/>
              <a:t>iPhone</a:t>
            </a:r>
            <a:r>
              <a:rPr lang="en-US" dirty="0" smtClean="0"/>
              <a:t> Estimated Quarterly Sales</a:t>
            </a:r>
            <a:endParaRPr lang="en-US" dirty="0"/>
          </a:p>
        </p:txBody>
      </p:sp>
      <p:sp>
        <p:nvSpPr>
          <p:cNvPr id="135207" name="Freeform 39"/>
          <p:cNvSpPr>
            <a:spLocks/>
          </p:cNvSpPr>
          <p:nvPr/>
        </p:nvSpPr>
        <p:spPr bwMode="auto">
          <a:xfrm>
            <a:off x="4193462" y="2095984"/>
            <a:ext cx="3414713" cy="2676525"/>
          </a:xfrm>
          <a:custGeom>
            <a:avLst/>
            <a:gdLst/>
            <a:ahLst/>
            <a:cxnLst>
              <a:cxn ang="0">
                <a:pos x="0" y="1686"/>
              </a:cxn>
              <a:cxn ang="0">
                <a:pos x="2151" y="0"/>
              </a:cxn>
              <a:cxn ang="0">
                <a:pos x="2151" y="0"/>
              </a:cxn>
              <a:cxn ang="0">
                <a:pos x="2151" y="0"/>
              </a:cxn>
              <a:cxn ang="0">
                <a:pos x="0" y="1686"/>
              </a:cxn>
              <a:cxn ang="0">
                <a:pos x="0" y="1686"/>
              </a:cxn>
              <a:cxn ang="0">
                <a:pos x="0" y="1686"/>
              </a:cxn>
              <a:cxn ang="0">
                <a:pos x="0" y="1686"/>
              </a:cxn>
            </a:cxnLst>
            <a:rect l="0" t="0" r="r" b="b"/>
            <a:pathLst>
              <a:path w="2151" h="1686">
                <a:moveTo>
                  <a:pt x="0" y="1686"/>
                </a:moveTo>
                <a:lnTo>
                  <a:pt x="2151" y="0"/>
                </a:lnTo>
                <a:lnTo>
                  <a:pt x="2151" y="0"/>
                </a:lnTo>
                <a:lnTo>
                  <a:pt x="2151" y="0"/>
                </a:lnTo>
                <a:lnTo>
                  <a:pt x="0" y="1686"/>
                </a:lnTo>
                <a:lnTo>
                  <a:pt x="0" y="1686"/>
                </a:lnTo>
                <a:lnTo>
                  <a:pt x="0" y="1686"/>
                </a:lnTo>
                <a:lnTo>
                  <a:pt x="0" y="1686"/>
                </a:lnTo>
                <a:close/>
              </a:path>
            </a:pathLst>
          </a:custGeom>
          <a:solidFill>
            <a:srgbClr val="000000"/>
          </a:solidFill>
          <a:ln w="2857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aphicFrame>
        <p:nvGraphicFramePr>
          <p:cNvPr id="91" name="Table 90"/>
          <p:cNvGraphicFramePr>
            <a:graphicFrameLocks noGrp="1"/>
          </p:cNvGraphicFramePr>
          <p:nvPr/>
        </p:nvGraphicFramePr>
        <p:xfrm>
          <a:off x="514074" y="1364974"/>
          <a:ext cx="1397000" cy="2286000"/>
        </p:xfrm>
        <a:graphic>
          <a:graphicData uri="http://schemas.openxmlformats.org/drawingml/2006/table">
            <a:tbl>
              <a:tblPr/>
              <a:tblGrid>
                <a:gridCol w="608218"/>
                <a:gridCol w="788782"/>
              </a:tblGrid>
              <a:tr h="190500">
                <a:tc>
                  <a:txBody>
                    <a:bodyPr/>
                    <a:lstStyle/>
                    <a:p>
                      <a:pPr algn="l" fontAlgn="b"/>
                      <a:r>
                        <a:rPr lang="en-US" sz="1100" b="0" i="0" u="none" strike="noStrike">
                          <a:solidFill>
                            <a:srgbClr val="000000"/>
                          </a:solidFill>
                          <a:latin typeface="Calibri"/>
                        </a:rPr>
                        <a:t>Quarter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US" sz="1100" b="0" i="0" u="none" strike="noStrike">
                          <a:solidFill>
                            <a:srgbClr val="000000"/>
                          </a:solidFill>
                          <a:latin typeface="Calibri"/>
                        </a:rPr>
                        <a:t>Sales (units)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270,000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1,120,000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2,300,000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Q2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1,700,000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717,000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6,890,000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4,400,000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Q2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3,790,000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5,200,000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7,400,000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2010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dirty="0">
                          <a:solidFill>
                            <a:srgbClr val="000000"/>
                          </a:solidFill>
                          <a:latin typeface="Calibri"/>
                        </a:rPr>
                        <a:t>8,700,000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bl>
          </a:graphicData>
        </a:graphic>
      </p:graphicFrame>
      <p:sp>
        <p:nvSpPr>
          <p:cNvPr id="93" name="TextBox 92"/>
          <p:cNvSpPr txBox="1"/>
          <p:nvPr/>
        </p:nvSpPr>
        <p:spPr>
          <a:xfrm>
            <a:off x="251791" y="6301406"/>
            <a:ext cx="5426486" cy="261610"/>
          </a:xfrm>
          <a:prstGeom prst="rect">
            <a:avLst/>
          </a:prstGeom>
          <a:noFill/>
        </p:spPr>
        <p:txBody>
          <a:bodyPr wrap="none" rtlCol="0">
            <a:spAutoFit/>
          </a:bodyPr>
          <a:lstStyle/>
          <a:p>
            <a:r>
              <a:rPr lang="en-US" sz="1100" dirty="0" smtClean="0"/>
              <a:t>Source: </a:t>
            </a:r>
            <a:r>
              <a:rPr lang="en-US" sz="1100" dirty="0" smtClean="0">
                <a:hlinkClick r:id="rId3"/>
              </a:rPr>
              <a:t>http://gorumors.com/crunchies/quarterly-breakup-of-iphone-sales/</a:t>
            </a:r>
            <a:r>
              <a:rPr lang="en-US" sz="1100" dirty="0" smtClean="0"/>
              <a:t> (posted 1/26/2010)</a:t>
            </a:r>
            <a:endParaRPr lang="en-US" sz="1100" dirty="0"/>
          </a:p>
        </p:txBody>
      </p:sp>
      <p:sp>
        <p:nvSpPr>
          <p:cNvPr id="94" name="TextBox 93"/>
          <p:cNvSpPr txBox="1"/>
          <p:nvPr/>
        </p:nvSpPr>
        <p:spPr>
          <a:xfrm>
            <a:off x="2564296" y="5797827"/>
            <a:ext cx="6170279" cy="338554"/>
          </a:xfrm>
          <a:prstGeom prst="rect">
            <a:avLst/>
          </a:prstGeom>
          <a:noFill/>
        </p:spPr>
        <p:txBody>
          <a:bodyPr wrap="none" rtlCol="0">
            <a:spAutoFit/>
          </a:bodyPr>
          <a:lstStyle/>
          <a:p>
            <a:r>
              <a:rPr lang="en-US" sz="1600" dirty="0" smtClean="0"/>
              <a:t>Linear annual growth ≈ 7,600,000 units / 3.75 years = 2,026,667 units/yr</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207"/>
                                        </p:tgtEl>
                                        <p:attrNameLst>
                                          <p:attrName>style.visibility</p:attrName>
                                        </p:attrNameLst>
                                      </p:cBhvr>
                                      <p:to>
                                        <p:strVal val="visible"/>
                                      </p:to>
                                    </p:set>
                                    <p:anim calcmode="lin" valueType="num">
                                      <p:cBhvr additive="base">
                                        <p:cTn id="7" dur="500" fill="hold"/>
                                        <p:tgtEl>
                                          <p:spTgt spid="135207"/>
                                        </p:tgtEl>
                                        <p:attrNameLst>
                                          <p:attrName>ppt_x</p:attrName>
                                        </p:attrNameLst>
                                      </p:cBhvr>
                                      <p:tavLst>
                                        <p:tav tm="0">
                                          <p:val>
                                            <p:strVal val="#ppt_x"/>
                                          </p:val>
                                        </p:tav>
                                        <p:tav tm="100000">
                                          <p:val>
                                            <p:strVal val="#ppt_x"/>
                                          </p:val>
                                        </p:tav>
                                      </p:tavLst>
                                    </p:anim>
                                    <p:anim calcmode="lin" valueType="num">
                                      <p:cBhvr additive="base">
                                        <p:cTn id="8" dur="500" fill="hold"/>
                                        <p:tgtEl>
                                          <p:spTgt spid="13520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07" grpId="0" animBg="1"/>
      <p:bldP spid="9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8437" name="Text Box 32"/>
          <p:cNvSpPr txBox="1">
            <a:spLocks noChangeArrowheads="1"/>
          </p:cNvSpPr>
          <p:nvPr/>
        </p:nvSpPr>
        <p:spPr bwMode="auto">
          <a:xfrm>
            <a:off x="241300" y="3049588"/>
            <a:ext cx="3359150" cy="700087"/>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Sizing 	</a:t>
            </a:r>
            <a:r>
              <a:rPr lang="en-US" sz="1200" smtClean="0">
                <a:solidFill>
                  <a:srgbClr val="000000"/>
                </a:solidFill>
              </a:rPr>
              <a:t>- Working capital &amp; capital investment</a:t>
            </a:r>
          </a:p>
          <a:p>
            <a:pPr marL="58738"/>
            <a:r>
              <a:rPr lang="en-US" sz="1200" smtClean="0">
                <a:solidFill>
                  <a:srgbClr val="000000"/>
                </a:solidFill>
              </a:rPr>
              <a:t>	- Taxes and local incentives</a:t>
            </a:r>
          </a:p>
          <a:p>
            <a:pPr marL="58738"/>
            <a:r>
              <a:rPr lang="en-US" sz="1200" smtClean="0">
                <a:solidFill>
                  <a:srgbClr val="000000"/>
                </a:solidFill>
              </a:rPr>
              <a:t>	- Relationship to total capacity</a:t>
            </a:r>
          </a:p>
        </p:txBody>
      </p:sp>
      <p:sp>
        <p:nvSpPr>
          <p:cNvPr id="18441" name="Text Box 66"/>
          <p:cNvSpPr txBox="1">
            <a:spLocks noChangeArrowheads="1"/>
          </p:cNvSpPr>
          <p:nvPr/>
        </p:nvSpPr>
        <p:spPr bwMode="auto">
          <a:xfrm>
            <a:off x="241300" y="3884613"/>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Timing 	</a:t>
            </a:r>
            <a:r>
              <a:rPr lang="en-US" sz="1200" smtClean="0">
                <a:solidFill>
                  <a:srgbClr val="000000"/>
                </a:solidFill>
              </a:rPr>
              <a:t>- Lead-time for startup</a:t>
            </a:r>
          </a:p>
          <a:p>
            <a:pPr marL="58738"/>
            <a:r>
              <a:rPr lang="en-US" sz="1200" smtClean="0">
                <a:solidFill>
                  <a:srgbClr val="000000"/>
                </a:solidFill>
              </a:rPr>
              <a:t>	- Ramp-up time to capacity and quality</a:t>
            </a:r>
          </a:p>
        </p:txBody>
      </p:sp>
      <p:sp>
        <p:nvSpPr>
          <p:cNvPr id="18442" name="Text Box 69"/>
          <p:cNvSpPr txBox="1">
            <a:spLocks noChangeArrowheads="1"/>
          </p:cNvSpPr>
          <p:nvPr/>
        </p:nvSpPr>
        <p:spPr bwMode="auto">
          <a:xfrm>
            <a:off x="241300" y="4521200"/>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Type 	</a:t>
            </a:r>
            <a:r>
              <a:rPr lang="en-US" sz="1200" smtClean="0">
                <a:solidFill>
                  <a:srgbClr val="000000"/>
                </a:solidFill>
              </a:rPr>
              <a:t>- Role and focus of plant</a:t>
            </a:r>
          </a:p>
          <a:p>
            <a:pPr marL="58738"/>
            <a:r>
              <a:rPr lang="en-US" sz="1200" smtClean="0">
                <a:solidFill>
                  <a:srgbClr val="000000"/>
                </a:solidFill>
              </a:rPr>
              <a:t>	- Flexibility and automation</a:t>
            </a:r>
          </a:p>
        </p:txBody>
      </p:sp>
      <p:sp>
        <p:nvSpPr>
          <p:cNvPr id="18443" name="Text Box 70"/>
          <p:cNvSpPr txBox="1">
            <a:spLocks noChangeArrowheads="1"/>
          </p:cNvSpPr>
          <p:nvPr/>
        </p:nvSpPr>
        <p:spPr bwMode="auto">
          <a:xfrm>
            <a:off x="241300" y="5208588"/>
            <a:ext cx="3359150" cy="517525"/>
          </a:xfrm>
          <a:prstGeom prst="rect">
            <a:avLst/>
          </a:prstGeom>
          <a:solidFill>
            <a:schemeClr val="accent2"/>
          </a:solidFill>
          <a:ln w="9525" algn="ctr">
            <a:solidFill>
              <a:schemeClr val="tx1"/>
            </a:solidFill>
            <a:miter lim="800000"/>
            <a:headEnd/>
            <a:tailEnd/>
          </a:ln>
        </p:spPr>
        <p:txBody>
          <a:bodyPr lIns="0" rIns="0" anchor="ctr" anchorCtr="1"/>
          <a:lstStyle/>
          <a:p>
            <a:pPr marL="58738" algn="ctr"/>
            <a:r>
              <a:rPr lang="en-US" b="1" smtClean="0">
                <a:solidFill>
                  <a:srgbClr val="FFFFFF"/>
                </a:solidFill>
              </a:rPr>
              <a:t>Location</a:t>
            </a:r>
            <a:endParaRPr lang="en-US" sz="1200" smtClean="0">
              <a:solidFill>
                <a:srgbClr val="FFFFFF"/>
              </a:solidFill>
            </a:endParaRPr>
          </a:p>
        </p:txBody>
      </p:sp>
      <p:sp>
        <p:nvSpPr>
          <p:cNvPr id="18444" name="Text Box 71"/>
          <p:cNvSpPr txBox="1">
            <a:spLocks noChangeArrowheads="1"/>
          </p:cNvSpPr>
          <p:nvPr/>
        </p:nvSpPr>
        <p:spPr bwMode="auto">
          <a:xfrm>
            <a:off x="5080000" y="3049588"/>
            <a:ext cx="3359150" cy="700087"/>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Supply 	</a:t>
            </a:r>
            <a:r>
              <a:rPr lang="en-US" sz="1200" smtClean="0">
                <a:solidFill>
                  <a:srgbClr val="000000"/>
                </a:solidFill>
              </a:rPr>
              <a:t>- Availability and total landed cost of inputs (labor, energy, material…)</a:t>
            </a:r>
          </a:p>
          <a:p>
            <a:pPr marL="914400" indent="-855663"/>
            <a:r>
              <a:rPr lang="en-US" sz="1200" smtClean="0">
                <a:solidFill>
                  <a:srgbClr val="000000"/>
                </a:solidFill>
              </a:rPr>
              <a:t>	- Supplier relationship management</a:t>
            </a:r>
          </a:p>
        </p:txBody>
      </p:sp>
      <p:sp>
        <p:nvSpPr>
          <p:cNvPr id="18445" name="Text Box 72"/>
          <p:cNvSpPr txBox="1">
            <a:spLocks noChangeArrowheads="1"/>
          </p:cNvSpPr>
          <p:nvPr/>
        </p:nvSpPr>
        <p:spPr bwMode="auto">
          <a:xfrm>
            <a:off x="5080000" y="381000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Technology </a:t>
            </a:r>
            <a:r>
              <a:rPr lang="en-US" sz="1200" smtClean="0">
                <a:solidFill>
                  <a:srgbClr val="000000"/>
                </a:solidFill>
              </a:rPr>
              <a:t>– Knowledge &amp; skills</a:t>
            </a:r>
          </a:p>
          <a:p>
            <a:pPr marL="914400" indent="-855663"/>
            <a:r>
              <a:rPr lang="en-US" sz="1200" smtClean="0">
                <a:solidFill>
                  <a:srgbClr val="000000"/>
                </a:solidFill>
              </a:rPr>
              <a:t>	- Infrastructure (transportation, …)</a:t>
            </a:r>
          </a:p>
          <a:p>
            <a:pPr marL="914400" indent="-855663"/>
            <a:r>
              <a:rPr lang="en-US" sz="1200" smtClean="0">
                <a:solidFill>
                  <a:srgbClr val="000000"/>
                </a:solidFill>
              </a:rPr>
              <a:t>	- Network planning &amp; coordination</a:t>
            </a:r>
          </a:p>
        </p:txBody>
      </p:sp>
      <p:sp>
        <p:nvSpPr>
          <p:cNvPr id="18446" name="Text Box 73"/>
          <p:cNvSpPr txBox="1">
            <a:spLocks noChangeArrowheads="1"/>
          </p:cNvSpPr>
          <p:nvPr/>
        </p:nvSpPr>
        <p:spPr bwMode="auto">
          <a:xfrm>
            <a:off x="5080000" y="462915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Demand </a:t>
            </a:r>
            <a:r>
              <a:rPr lang="en-US" sz="1200" smtClean="0">
                <a:solidFill>
                  <a:srgbClr val="000000"/>
                </a:solidFill>
              </a:rPr>
              <a:t>– Access &amp; market forecasts</a:t>
            </a:r>
          </a:p>
          <a:p>
            <a:pPr marL="914400" indent="-855663"/>
            <a:r>
              <a:rPr lang="en-US" sz="1200" smtClean="0">
                <a:solidFill>
                  <a:srgbClr val="000000"/>
                </a:solidFill>
              </a:rPr>
              <a:t>	- Competition</a:t>
            </a:r>
          </a:p>
          <a:p>
            <a:pPr marL="914400" indent="-855663"/>
            <a:r>
              <a:rPr lang="en-US" sz="1200" smtClean="0">
                <a:solidFill>
                  <a:srgbClr val="000000"/>
                </a:solidFill>
              </a:rPr>
              <a:t>	- Local presence, content, service level</a:t>
            </a:r>
          </a:p>
        </p:txBody>
      </p:sp>
      <p:sp>
        <p:nvSpPr>
          <p:cNvPr id="18447" name="Text Box 74"/>
          <p:cNvSpPr txBox="1">
            <a:spLocks noChangeArrowheads="1"/>
          </p:cNvSpPr>
          <p:nvPr/>
        </p:nvSpPr>
        <p:spPr bwMode="auto">
          <a:xfrm>
            <a:off x="5080000" y="5432425"/>
            <a:ext cx="3359150" cy="36353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Innovation </a:t>
            </a:r>
            <a:r>
              <a:rPr lang="en-US" sz="1200" smtClean="0">
                <a:solidFill>
                  <a:srgbClr val="000000"/>
                </a:solidFill>
              </a:rPr>
              <a:t>– role in network</a:t>
            </a:r>
          </a:p>
        </p:txBody>
      </p:sp>
      <p:sp>
        <p:nvSpPr>
          <p:cNvPr id="18448" name="Text Box 76"/>
          <p:cNvSpPr txBox="1">
            <a:spLocks noChangeArrowheads="1"/>
          </p:cNvSpPr>
          <p:nvPr/>
        </p:nvSpPr>
        <p:spPr bwMode="auto">
          <a:xfrm>
            <a:off x="3587750" y="5848350"/>
            <a:ext cx="4851400" cy="906463"/>
          </a:xfrm>
          <a:prstGeom prst="rect">
            <a:avLst/>
          </a:prstGeom>
          <a:solidFill>
            <a:srgbClr val="CCECFF"/>
          </a:solidFill>
          <a:ln w="9525" algn="ctr">
            <a:solidFill>
              <a:schemeClr val="tx1"/>
            </a:solidFill>
            <a:miter lim="800000"/>
            <a:headEnd/>
            <a:tailEnd/>
          </a:ln>
        </p:spPr>
        <p:txBody>
          <a:bodyPr lIns="0" rIns="0"/>
          <a:lstStyle/>
          <a:p>
            <a:pPr marL="1484313" indent="-1425575"/>
            <a:r>
              <a:rPr lang="en-US" sz="1600" b="1" smtClean="0">
                <a:solidFill>
                  <a:srgbClr val="333399"/>
                </a:solidFill>
              </a:rPr>
              <a:t>Macroeconomic </a:t>
            </a:r>
            <a:r>
              <a:rPr lang="en-US" sz="1200" smtClean="0">
                <a:solidFill>
                  <a:srgbClr val="000000"/>
                </a:solidFill>
              </a:rPr>
              <a:t>– Risk: monetary, political, IP and strategic flexibility</a:t>
            </a:r>
          </a:p>
          <a:p>
            <a:pPr marL="1484313" indent="-1425575"/>
            <a:r>
              <a:rPr lang="en-US" sz="1200" smtClean="0">
                <a:solidFill>
                  <a:srgbClr val="333399"/>
                </a:solidFill>
              </a:rPr>
              <a:t>and</a:t>
            </a:r>
            <a:r>
              <a:rPr lang="en-US" sz="1200" smtClean="0">
                <a:solidFill>
                  <a:srgbClr val="000000"/>
                </a:solidFill>
              </a:rPr>
              <a:t>	- Protection (tariffs, quotas, …) &amp; trade agreements</a:t>
            </a:r>
          </a:p>
          <a:p>
            <a:pPr marL="1484313" indent="-1425575"/>
            <a:r>
              <a:rPr lang="en-US" sz="1600" b="1" smtClean="0">
                <a:solidFill>
                  <a:srgbClr val="333399"/>
                </a:solidFill>
              </a:rPr>
              <a:t>Non-Market</a:t>
            </a:r>
            <a:r>
              <a:rPr lang="en-US" sz="1200" smtClean="0">
                <a:solidFill>
                  <a:srgbClr val="000000"/>
                </a:solidFill>
              </a:rPr>
              <a:t>	- Corporate social responsibility</a:t>
            </a:r>
          </a:p>
          <a:p>
            <a:pPr marL="1484313" indent="-1425575"/>
            <a:r>
              <a:rPr lang="en-US" sz="1200" smtClean="0">
                <a:solidFill>
                  <a:srgbClr val="000000"/>
                </a:solidFill>
              </a:rPr>
              <a:t>	- Soft factors (attractiveness to live, …)</a:t>
            </a:r>
          </a:p>
        </p:txBody>
      </p:sp>
      <p:cxnSp>
        <p:nvCxnSpPr>
          <p:cNvPr id="18449" name="AutoShape 78"/>
          <p:cNvCxnSpPr>
            <a:cxnSpLocks noChangeShapeType="1"/>
            <a:endCxn id="18437" idx="0"/>
          </p:cNvCxnSpPr>
          <p:nvPr/>
        </p:nvCxnSpPr>
        <p:spPr bwMode="auto">
          <a:xfrm rot="10800000" flipV="1">
            <a:off x="1920875" y="2683378"/>
            <a:ext cx="1181248" cy="366209"/>
          </a:xfrm>
          <a:prstGeom prst="straightConnector1">
            <a:avLst/>
          </a:prstGeom>
          <a:noFill/>
          <a:ln w="9525">
            <a:solidFill>
              <a:schemeClr val="tx1"/>
            </a:solidFill>
            <a:round/>
            <a:headEnd/>
            <a:tailEnd/>
          </a:ln>
        </p:spPr>
      </p:cxnSp>
      <p:cxnSp>
        <p:nvCxnSpPr>
          <p:cNvPr id="18450" name="AutoShape 79"/>
          <p:cNvCxnSpPr>
            <a:cxnSpLocks noChangeShapeType="1"/>
            <a:stCxn id="18437" idx="2"/>
            <a:endCxn id="18441" idx="0"/>
          </p:cNvCxnSpPr>
          <p:nvPr/>
        </p:nvCxnSpPr>
        <p:spPr bwMode="auto">
          <a:xfrm>
            <a:off x="1920875" y="3749675"/>
            <a:ext cx="0" cy="134938"/>
          </a:xfrm>
          <a:prstGeom prst="straightConnector1">
            <a:avLst/>
          </a:prstGeom>
          <a:noFill/>
          <a:ln w="9525">
            <a:solidFill>
              <a:schemeClr val="tx1"/>
            </a:solidFill>
            <a:round/>
            <a:headEnd/>
            <a:tailEnd/>
          </a:ln>
        </p:spPr>
      </p:cxnSp>
      <p:cxnSp>
        <p:nvCxnSpPr>
          <p:cNvPr id="18451" name="AutoShape 80"/>
          <p:cNvCxnSpPr>
            <a:cxnSpLocks noChangeShapeType="1"/>
            <a:stCxn id="18441" idx="2"/>
            <a:endCxn id="18442" idx="0"/>
          </p:cNvCxnSpPr>
          <p:nvPr/>
        </p:nvCxnSpPr>
        <p:spPr bwMode="auto">
          <a:xfrm>
            <a:off x="1920875" y="4402138"/>
            <a:ext cx="0" cy="119062"/>
          </a:xfrm>
          <a:prstGeom prst="straightConnector1">
            <a:avLst/>
          </a:prstGeom>
          <a:noFill/>
          <a:ln w="9525">
            <a:solidFill>
              <a:schemeClr val="tx1"/>
            </a:solidFill>
            <a:round/>
            <a:headEnd/>
            <a:tailEnd/>
          </a:ln>
        </p:spPr>
      </p:cxnSp>
      <p:cxnSp>
        <p:nvCxnSpPr>
          <p:cNvPr id="18452" name="AutoShape 81"/>
          <p:cNvCxnSpPr>
            <a:cxnSpLocks noChangeShapeType="1"/>
            <a:stCxn id="18442" idx="2"/>
            <a:endCxn id="18443" idx="0"/>
          </p:cNvCxnSpPr>
          <p:nvPr/>
        </p:nvCxnSpPr>
        <p:spPr bwMode="auto">
          <a:xfrm>
            <a:off x="1920875" y="5038725"/>
            <a:ext cx="0" cy="169863"/>
          </a:xfrm>
          <a:prstGeom prst="straightConnector1">
            <a:avLst/>
          </a:prstGeom>
          <a:noFill/>
          <a:ln w="9525">
            <a:solidFill>
              <a:schemeClr val="tx1"/>
            </a:solidFill>
            <a:round/>
            <a:headEnd/>
            <a:tailEnd/>
          </a:ln>
        </p:spPr>
      </p:cxnSp>
      <p:cxnSp>
        <p:nvCxnSpPr>
          <p:cNvPr id="18453" name="AutoShape 82"/>
          <p:cNvCxnSpPr>
            <a:cxnSpLocks noChangeShapeType="1"/>
            <a:stCxn id="33" idx="2"/>
            <a:endCxn id="18444" idx="0"/>
          </p:cNvCxnSpPr>
          <p:nvPr/>
        </p:nvCxnSpPr>
        <p:spPr bwMode="auto">
          <a:xfrm rot="16200000" flipH="1">
            <a:off x="5978052" y="2268064"/>
            <a:ext cx="410435" cy="1152612"/>
          </a:xfrm>
          <a:prstGeom prst="straightConnector1">
            <a:avLst/>
          </a:prstGeom>
          <a:noFill/>
          <a:ln w="9525">
            <a:solidFill>
              <a:schemeClr val="tx1"/>
            </a:solidFill>
            <a:round/>
            <a:headEnd/>
            <a:tailEnd/>
          </a:ln>
        </p:spPr>
      </p:cxnSp>
      <p:cxnSp>
        <p:nvCxnSpPr>
          <p:cNvPr id="18454" name="AutoShape 83"/>
          <p:cNvCxnSpPr>
            <a:cxnSpLocks noChangeShapeType="1"/>
            <a:stCxn id="18444" idx="2"/>
            <a:endCxn id="18445" idx="0"/>
          </p:cNvCxnSpPr>
          <p:nvPr/>
        </p:nvCxnSpPr>
        <p:spPr bwMode="auto">
          <a:xfrm>
            <a:off x="6759575" y="3749675"/>
            <a:ext cx="0" cy="60325"/>
          </a:xfrm>
          <a:prstGeom prst="straightConnector1">
            <a:avLst/>
          </a:prstGeom>
          <a:noFill/>
          <a:ln w="9525">
            <a:solidFill>
              <a:schemeClr val="tx1"/>
            </a:solidFill>
            <a:round/>
            <a:headEnd/>
            <a:tailEnd/>
          </a:ln>
        </p:spPr>
      </p:cxnSp>
      <p:cxnSp>
        <p:nvCxnSpPr>
          <p:cNvPr id="18455" name="AutoShape 84"/>
          <p:cNvCxnSpPr>
            <a:cxnSpLocks noChangeShapeType="1"/>
            <a:stCxn id="18445" idx="2"/>
            <a:endCxn id="18446" idx="0"/>
          </p:cNvCxnSpPr>
          <p:nvPr/>
        </p:nvCxnSpPr>
        <p:spPr bwMode="auto">
          <a:xfrm>
            <a:off x="6759575" y="4510088"/>
            <a:ext cx="0" cy="119062"/>
          </a:xfrm>
          <a:prstGeom prst="straightConnector1">
            <a:avLst/>
          </a:prstGeom>
          <a:noFill/>
          <a:ln w="9525">
            <a:solidFill>
              <a:schemeClr val="tx1"/>
            </a:solidFill>
            <a:round/>
            <a:headEnd/>
            <a:tailEnd/>
          </a:ln>
        </p:spPr>
      </p:cxnSp>
      <p:cxnSp>
        <p:nvCxnSpPr>
          <p:cNvPr id="18456" name="AutoShape 85"/>
          <p:cNvCxnSpPr>
            <a:cxnSpLocks noChangeShapeType="1"/>
            <a:stCxn id="18446" idx="2"/>
            <a:endCxn id="18447" idx="0"/>
          </p:cNvCxnSpPr>
          <p:nvPr/>
        </p:nvCxnSpPr>
        <p:spPr bwMode="auto">
          <a:xfrm>
            <a:off x="6759575" y="5329238"/>
            <a:ext cx="0" cy="103187"/>
          </a:xfrm>
          <a:prstGeom prst="straightConnector1">
            <a:avLst/>
          </a:prstGeom>
          <a:noFill/>
          <a:ln w="9525">
            <a:solidFill>
              <a:schemeClr val="tx1"/>
            </a:solidFill>
            <a:round/>
            <a:headEnd/>
            <a:tailEnd/>
          </a:ln>
        </p:spPr>
      </p:cxnSp>
      <p:cxnSp>
        <p:nvCxnSpPr>
          <p:cNvPr id="18457" name="AutoShape 86"/>
          <p:cNvCxnSpPr>
            <a:cxnSpLocks noChangeShapeType="1"/>
            <a:stCxn id="18443" idx="3"/>
            <a:endCxn id="18444" idx="1"/>
          </p:cNvCxnSpPr>
          <p:nvPr/>
        </p:nvCxnSpPr>
        <p:spPr bwMode="auto">
          <a:xfrm flipV="1">
            <a:off x="3600450" y="3400425"/>
            <a:ext cx="1479550" cy="2066925"/>
          </a:xfrm>
          <a:prstGeom prst="straightConnector1">
            <a:avLst/>
          </a:prstGeom>
          <a:noFill/>
          <a:ln w="9525">
            <a:solidFill>
              <a:schemeClr val="tx1"/>
            </a:solidFill>
            <a:round/>
            <a:headEnd/>
            <a:tailEnd/>
          </a:ln>
        </p:spPr>
      </p:cxnSp>
      <p:cxnSp>
        <p:nvCxnSpPr>
          <p:cNvPr id="18458" name="AutoShape 87"/>
          <p:cNvCxnSpPr>
            <a:cxnSpLocks noChangeShapeType="1"/>
            <a:stCxn id="18443" idx="3"/>
            <a:endCxn id="18445" idx="1"/>
          </p:cNvCxnSpPr>
          <p:nvPr/>
        </p:nvCxnSpPr>
        <p:spPr bwMode="auto">
          <a:xfrm flipV="1">
            <a:off x="3600450" y="4160838"/>
            <a:ext cx="1479550" cy="1306512"/>
          </a:xfrm>
          <a:prstGeom prst="straightConnector1">
            <a:avLst/>
          </a:prstGeom>
          <a:noFill/>
          <a:ln w="9525">
            <a:solidFill>
              <a:schemeClr val="tx1"/>
            </a:solidFill>
            <a:round/>
            <a:headEnd/>
            <a:tailEnd/>
          </a:ln>
        </p:spPr>
      </p:cxnSp>
      <p:cxnSp>
        <p:nvCxnSpPr>
          <p:cNvPr id="18459" name="AutoShape 88"/>
          <p:cNvCxnSpPr>
            <a:cxnSpLocks noChangeShapeType="1"/>
            <a:stCxn id="18443" idx="3"/>
            <a:endCxn id="18446" idx="1"/>
          </p:cNvCxnSpPr>
          <p:nvPr/>
        </p:nvCxnSpPr>
        <p:spPr bwMode="auto">
          <a:xfrm flipV="1">
            <a:off x="3600450" y="4979988"/>
            <a:ext cx="1479550" cy="487362"/>
          </a:xfrm>
          <a:prstGeom prst="straightConnector1">
            <a:avLst/>
          </a:prstGeom>
          <a:noFill/>
          <a:ln w="9525">
            <a:solidFill>
              <a:schemeClr val="tx1"/>
            </a:solidFill>
            <a:round/>
            <a:headEnd/>
            <a:tailEnd/>
          </a:ln>
        </p:spPr>
      </p:cxnSp>
      <p:cxnSp>
        <p:nvCxnSpPr>
          <p:cNvPr id="18460" name="AutoShape 89"/>
          <p:cNvCxnSpPr>
            <a:cxnSpLocks noChangeShapeType="1"/>
            <a:stCxn id="18443" idx="3"/>
            <a:endCxn id="18447" idx="1"/>
          </p:cNvCxnSpPr>
          <p:nvPr/>
        </p:nvCxnSpPr>
        <p:spPr bwMode="auto">
          <a:xfrm>
            <a:off x="3600450" y="5467350"/>
            <a:ext cx="1479550" cy="147638"/>
          </a:xfrm>
          <a:prstGeom prst="straightConnector1">
            <a:avLst/>
          </a:prstGeom>
          <a:noFill/>
          <a:ln w="9525">
            <a:solidFill>
              <a:schemeClr val="tx1"/>
            </a:solidFill>
            <a:round/>
            <a:headEnd/>
            <a:tailEnd/>
          </a:ln>
        </p:spPr>
      </p:cxnSp>
      <p:cxnSp>
        <p:nvCxnSpPr>
          <p:cNvPr id="18461" name="AutoShape 90"/>
          <p:cNvCxnSpPr>
            <a:cxnSpLocks noChangeShapeType="1"/>
            <a:stCxn id="18443" idx="2"/>
            <a:endCxn id="18448" idx="1"/>
          </p:cNvCxnSpPr>
          <p:nvPr/>
        </p:nvCxnSpPr>
        <p:spPr bwMode="auto">
          <a:xfrm rot="16200000" flipH="1">
            <a:off x="2466182" y="5180806"/>
            <a:ext cx="576262" cy="1666875"/>
          </a:xfrm>
          <a:prstGeom prst="bentConnector2">
            <a:avLst/>
          </a:prstGeom>
          <a:noFill/>
          <a:ln w="9525">
            <a:solidFill>
              <a:schemeClr val="tx1"/>
            </a:solidFill>
            <a:miter lim="800000"/>
            <a:headEnd/>
            <a:tailEnd/>
          </a:ln>
        </p:spPr>
      </p:cxnSp>
      <p:graphicFrame>
        <p:nvGraphicFramePr>
          <p:cNvPr id="30" name="Content Placeholder 3"/>
          <p:cNvGraphicFramePr>
            <a:graphicFrameLocks/>
          </p:cNvGraphicFramePr>
          <p:nvPr/>
        </p:nvGraphicFramePr>
        <p:xfrm>
          <a:off x="2162086" y="102539"/>
          <a:ext cx="4777980" cy="2545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Rectangle 30"/>
          <p:cNvSpPr/>
          <p:nvPr/>
        </p:nvSpPr>
        <p:spPr>
          <a:xfrm>
            <a:off x="4042976" y="472544"/>
            <a:ext cx="983672"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2" name="Rectangle 31"/>
          <p:cNvSpPr/>
          <p:nvPr/>
        </p:nvSpPr>
        <p:spPr>
          <a:xfrm>
            <a:off x="2937752" y="2177488"/>
            <a:ext cx="1109604"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3" name="Rectangle 32"/>
          <p:cNvSpPr/>
          <p:nvPr/>
        </p:nvSpPr>
        <p:spPr>
          <a:xfrm>
            <a:off x="4787555" y="2177488"/>
            <a:ext cx="1638816"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4" name="Rectangle 33"/>
          <p:cNvSpPr/>
          <p:nvPr/>
        </p:nvSpPr>
        <p:spPr>
          <a:xfrm>
            <a:off x="3513281" y="1407165"/>
            <a:ext cx="2084094" cy="400110"/>
          </a:xfrm>
          <a:prstGeom prst="rect">
            <a:avLst/>
          </a:prstGeom>
          <a:noFill/>
        </p:spPr>
        <p:txBody>
          <a:bodyPr wrap="square">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a:t>
            </a:r>
            <a:br>
              <a:rPr lang="en-US" smtClean="0"/>
            </a:br>
            <a:r>
              <a:rPr lang="en-US" smtClean="0"/>
              <a:t>	Four types of analyses</a:t>
            </a:r>
          </a:p>
        </p:txBody>
      </p:sp>
      <p:sp>
        <p:nvSpPr>
          <p:cNvPr id="20483" name="Rectangle 3"/>
          <p:cNvSpPr>
            <a:spLocks noGrp="1" noChangeArrowheads="1"/>
          </p:cNvSpPr>
          <p:nvPr>
            <p:ph type="body" idx="1"/>
          </p:nvPr>
        </p:nvSpPr>
        <p:spPr/>
        <p:txBody>
          <a:bodyPr/>
          <a:lstStyle/>
          <a:p>
            <a:pPr marL="457200" indent="-457200" eaLnBrk="1" hangingPunct="1">
              <a:buFont typeface="Times New Roman" pitchFamily="18" charset="0"/>
              <a:buAutoNum type="arabicPeriod"/>
            </a:pPr>
            <a:r>
              <a:rPr lang="en-US" smtClean="0"/>
              <a:t>Geographical or spatial analysis and total landed cost (TLC)</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Network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Competitive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Facility role or strategic focus analysis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smtClean="0">
                <a:latin typeface="Optima" charset="0"/>
                <a:ea typeface="ＭＳ Ｐゴシック" pitchFamily="34" charset="-128"/>
              </a:rPr>
              <a:t>US product distribution for a major appliance manufacturer </a:t>
            </a:r>
          </a:p>
        </p:txBody>
      </p:sp>
      <p:pic>
        <p:nvPicPr>
          <p:cNvPr id="110595" name="Picture 3" descr="US_major appliance mfgr density map"/>
          <p:cNvPicPr>
            <a:picLocks noChangeAspect="1" noChangeArrowheads="1"/>
          </p:cNvPicPr>
          <p:nvPr/>
        </p:nvPicPr>
        <p:blipFill>
          <a:blip r:embed="rId3" cstate="print"/>
          <a:srcRect/>
          <a:stretch>
            <a:fillRect/>
          </a:stretch>
        </p:blipFill>
        <p:spPr bwMode="auto">
          <a:xfrm>
            <a:off x="17463" y="1038225"/>
            <a:ext cx="7099300" cy="5543550"/>
          </a:xfrm>
          <a:prstGeom prst="rect">
            <a:avLst/>
          </a:prstGeom>
          <a:noFill/>
          <a:ln w="9525">
            <a:noFill/>
            <a:miter lim="800000"/>
            <a:headEnd/>
            <a:tailEnd/>
          </a:ln>
        </p:spPr>
      </p:pic>
      <p:grpSp>
        <p:nvGrpSpPr>
          <p:cNvPr id="2" name="Group 3"/>
          <p:cNvGrpSpPr>
            <a:grpSpLocks/>
          </p:cNvGrpSpPr>
          <p:nvPr/>
        </p:nvGrpSpPr>
        <p:grpSpPr bwMode="auto">
          <a:xfrm>
            <a:off x="3602038" y="0"/>
            <a:ext cx="5618162" cy="3222625"/>
            <a:chOff x="949325" y="1576773"/>
            <a:chExt cx="6757947" cy="3808527"/>
          </a:xfrm>
        </p:grpSpPr>
        <p:sp>
          <p:nvSpPr>
            <p:cNvPr id="110597" name="Rectangle 2"/>
            <p:cNvSpPr>
              <a:spLocks noChangeArrowheads="1"/>
            </p:cNvSpPr>
            <p:nvPr/>
          </p:nvSpPr>
          <p:spPr bwMode="auto">
            <a:xfrm>
              <a:off x="949325" y="1576773"/>
              <a:ext cx="6711950" cy="3722687"/>
            </a:xfrm>
            <a:prstGeom prst="rect">
              <a:avLst/>
            </a:prstGeom>
            <a:solidFill>
              <a:srgbClr val="EAEAEA"/>
            </a:solidFill>
            <a:ln w="9525">
              <a:noFill/>
              <a:miter lim="800000"/>
              <a:headEnd/>
              <a:tailEnd/>
            </a:ln>
          </p:spPr>
          <p:txBody>
            <a:bodyPr wrap="none" anchor="ctr"/>
            <a:lstStyle/>
            <a:p>
              <a:endParaRPr lang="en-US">
                <a:latin typeface="Optima" charset="0"/>
              </a:endParaRPr>
            </a:p>
          </p:txBody>
        </p:sp>
        <p:sp>
          <p:nvSpPr>
            <p:cNvPr id="110598" name="Text Box 3"/>
            <p:cNvSpPr txBox="1">
              <a:spLocks noChangeArrowheads="1"/>
            </p:cNvSpPr>
            <p:nvPr/>
          </p:nvSpPr>
          <p:spPr bwMode="auto">
            <a:xfrm>
              <a:off x="6286500" y="4725987"/>
              <a:ext cx="1271588" cy="659313"/>
            </a:xfrm>
            <a:prstGeom prst="rect">
              <a:avLst/>
            </a:prstGeom>
            <a:noFill/>
            <a:ln w="9525">
              <a:noFill/>
              <a:miter lim="800000"/>
              <a:headEnd/>
              <a:tailEnd/>
            </a:ln>
          </p:spPr>
          <p:txBody>
            <a:bodyPr>
              <a:spAutoFit/>
            </a:bodyPr>
            <a:lstStyle/>
            <a:p>
              <a:pPr algn="r"/>
              <a:r>
                <a:rPr lang="en-US" sz="1000"/>
                <a:t>Size of area served</a:t>
              </a:r>
            </a:p>
            <a:p>
              <a:pPr algn="r"/>
              <a:r>
                <a:rPr lang="en-US" sz="1000"/>
                <a:t>by one location</a:t>
              </a:r>
            </a:p>
          </p:txBody>
        </p:sp>
        <p:sp>
          <p:nvSpPr>
            <p:cNvPr id="110599" name="Rectangle 4"/>
            <p:cNvSpPr>
              <a:spLocks noChangeArrowheads="1"/>
            </p:cNvSpPr>
            <p:nvPr/>
          </p:nvSpPr>
          <p:spPr bwMode="auto">
            <a:xfrm>
              <a:off x="1595437" y="1814513"/>
              <a:ext cx="5653087" cy="2870199"/>
            </a:xfrm>
            <a:prstGeom prst="rect">
              <a:avLst/>
            </a:prstGeom>
            <a:solidFill>
              <a:srgbClr val="CCECFF"/>
            </a:solidFill>
            <a:ln w="9525">
              <a:solidFill>
                <a:schemeClr val="tx1"/>
              </a:solidFill>
              <a:miter lim="800000"/>
              <a:headEnd/>
              <a:tailEnd/>
            </a:ln>
          </p:spPr>
          <p:txBody>
            <a:bodyPr wrap="none" anchor="ctr"/>
            <a:lstStyle/>
            <a:p>
              <a:endParaRPr lang="en-US"/>
            </a:p>
          </p:txBody>
        </p:sp>
        <p:sp>
          <p:nvSpPr>
            <p:cNvPr id="110600" name="Freeform 5"/>
            <p:cNvSpPr>
              <a:spLocks/>
            </p:cNvSpPr>
            <p:nvPr/>
          </p:nvSpPr>
          <p:spPr bwMode="auto">
            <a:xfrm>
              <a:off x="1601788" y="2481263"/>
              <a:ext cx="5651500" cy="2171700"/>
            </a:xfrm>
            <a:custGeom>
              <a:avLst/>
              <a:gdLst>
                <a:gd name="T0" fmla="*/ 0 w 3737"/>
                <a:gd name="T1" fmla="*/ 0 h 1804"/>
                <a:gd name="T2" fmla="*/ 520234 w 3737"/>
                <a:gd name="T3" fmla="*/ 822212 h 1804"/>
                <a:gd name="T4" fmla="*/ 1985662 w 3737"/>
                <a:gd name="T5" fmla="*/ 1692578 h 1804"/>
                <a:gd name="T6" fmla="*/ 3862438 w 3737"/>
                <a:gd name="T7" fmla="*/ 2052521 h 1804"/>
                <a:gd name="T8" fmla="*/ 5651500 w 3737"/>
                <a:gd name="T9" fmla="*/ 2171700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a:p>
          </p:txBody>
        </p:sp>
        <p:sp>
          <p:nvSpPr>
            <p:cNvPr id="110601" name="Freeform 6"/>
            <p:cNvSpPr>
              <a:spLocks/>
            </p:cNvSpPr>
            <p:nvPr/>
          </p:nvSpPr>
          <p:spPr bwMode="auto">
            <a:xfrm>
              <a:off x="1601788" y="2922588"/>
              <a:ext cx="5656262" cy="1435100"/>
            </a:xfrm>
            <a:custGeom>
              <a:avLst/>
              <a:gdLst>
                <a:gd name="T0" fmla="*/ 0 w 3563"/>
                <a:gd name="T1" fmla="*/ 1435100 h 1192"/>
                <a:gd name="T2" fmla="*/ 2728912 w 3563"/>
                <a:gd name="T3" fmla="*/ 1203943 h 1192"/>
                <a:gd name="T4" fmla="*/ 4514850 w 3563"/>
                <a:gd name="T5" fmla="*/ 671800 h 1192"/>
                <a:gd name="T6" fmla="*/ 5656262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a:p>
          </p:txBody>
        </p:sp>
        <p:sp>
          <p:nvSpPr>
            <p:cNvPr id="110602" name="Freeform 7"/>
            <p:cNvSpPr>
              <a:spLocks/>
            </p:cNvSpPr>
            <p:nvPr/>
          </p:nvSpPr>
          <p:spPr bwMode="auto">
            <a:xfrm>
              <a:off x="1601788" y="1960563"/>
              <a:ext cx="5641975" cy="1747837"/>
            </a:xfrm>
            <a:custGeom>
              <a:avLst/>
              <a:gdLst>
                <a:gd name="T0" fmla="*/ 0 w 3554"/>
                <a:gd name="T1" fmla="*/ 0 h 1452"/>
                <a:gd name="T2" fmla="*/ 525463 w 3554"/>
                <a:gd name="T3" fmla="*/ 837806 h 1452"/>
                <a:gd name="T4" fmla="*/ 1184275 w 3554"/>
                <a:gd name="T5" fmla="*/ 1391529 h 1452"/>
                <a:gd name="T6" fmla="*/ 2205038 w 3554"/>
                <a:gd name="T7" fmla="*/ 1718947 h 1452"/>
                <a:gd name="T8" fmla="*/ 4068763 w 3554"/>
                <a:gd name="T9" fmla="*/ 1563664 h 1452"/>
                <a:gd name="T10" fmla="*/ 5641975 w 3554"/>
                <a:gd name="T11" fmla="*/ 913642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a:p>
          </p:txBody>
        </p:sp>
        <p:sp>
          <p:nvSpPr>
            <p:cNvPr id="110603" name="Text Box 8"/>
            <p:cNvSpPr txBox="1">
              <a:spLocks noChangeArrowheads="1"/>
            </p:cNvSpPr>
            <p:nvPr/>
          </p:nvSpPr>
          <p:spPr bwMode="auto">
            <a:xfrm>
              <a:off x="1012825" y="1720850"/>
              <a:ext cx="604838" cy="654678"/>
            </a:xfrm>
            <a:prstGeom prst="rect">
              <a:avLst/>
            </a:prstGeom>
            <a:noFill/>
            <a:ln w="9525">
              <a:noFill/>
              <a:miter lim="800000"/>
              <a:headEnd/>
              <a:tailEnd/>
            </a:ln>
          </p:spPr>
          <p:txBody>
            <a:bodyPr>
              <a:spAutoFit/>
            </a:bodyPr>
            <a:lstStyle/>
            <a:p>
              <a:r>
                <a:rPr lang="en-US" sz="1000"/>
                <a:t>Cost</a:t>
              </a:r>
            </a:p>
            <a:p>
              <a:r>
                <a:rPr lang="en-US" sz="1000"/>
                <a:t>per unit</a:t>
              </a:r>
            </a:p>
          </p:txBody>
        </p:sp>
        <p:sp>
          <p:nvSpPr>
            <p:cNvPr id="110604" name="Text Box 9"/>
            <p:cNvSpPr txBox="1">
              <a:spLocks noChangeArrowheads="1"/>
            </p:cNvSpPr>
            <p:nvPr/>
          </p:nvSpPr>
          <p:spPr bwMode="auto">
            <a:xfrm>
              <a:off x="5641934" y="4111371"/>
              <a:ext cx="2065338" cy="472823"/>
            </a:xfrm>
            <a:prstGeom prst="rect">
              <a:avLst/>
            </a:prstGeom>
            <a:noFill/>
            <a:ln w="9525">
              <a:noFill/>
              <a:miter lim="800000"/>
              <a:headEnd/>
              <a:tailEnd/>
            </a:ln>
          </p:spPr>
          <p:txBody>
            <a:bodyPr>
              <a:spAutoFit/>
            </a:bodyPr>
            <a:lstStyle/>
            <a:p>
              <a:r>
                <a:rPr lang="en-US" sz="1000">
                  <a:solidFill>
                    <a:srgbClr val="3333CC"/>
                  </a:solidFill>
                </a:rPr>
                <a:t>Costs with increasing returns to scale</a:t>
              </a:r>
            </a:p>
          </p:txBody>
        </p:sp>
        <p:sp>
          <p:nvSpPr>
            <p:cNvPr id="110605" name="Text Box 10"/>
            <p:cNvSpPr txBox="1">
              <a:spLocks noChangeArrowheads="1"/>
            </p:cNvSpPr>
            <p:nvPr/>
          </p:nvSpPr>
          <p:spPr bwMode="auto">
            <a:xfrm>
              <a:off x="5122862" y="3430035"/>
              <a:ext cx="2184399" cy="472823"/>
            </a:xfrm>
            <a:prstGeom prst="rect">
              <a:avLst/>
            </a:prstGeom>
            <a:noFill/>
            <a:ln w="9525">
              <a:noFill/>
              <a:miter lim="800000"/>
              <a:headEnd/>
              <a:tailEnd/>
            </a:ln>
          </p:spPr>
          <p:txBody>
            <a:bodyPr>
              <a:spAutoFit/>
            </a:bodyPr>
            <a:lstStyle/>
            <a:p>
              <a:pPr algn="r"/>
              <a:r>
                <a:rPr lang="en-US" sz="1000">
                  <a:solidFill>
                    <a:srgbClr val="3333CC"/>
                  </a:solidFill>
                </a:rPr>
                <a:t>Costs with decreasing </a:t>
              </a:r>
            </a:p>
            <a:p>
              <a:pPr algn="r"/>
              <a:r>
                <a:rPr lang="en-US" sz="1000">
                  <a:solidFill>
                    <a:srgbClr val="3333CC"/>
                  </a:solidFill>
                </a:rPr>
                <a:t>returns to</a:t>
              </a:r>
            </a:p>
          </p:txBody>
        </p:sp>
        <p:sp>
          <p:nvSpPr>
            <p:cNvPr id="110606" name="Text Box 11"/>
            <p:cNvSpPr txBox="1">
              <a:spLocks noChangeArrowheads="1"/>
            </p:cNvSpPr>
            <p:nvPr/>
          </p:nvSpPr>
          <p:spPr bwMode="auto">
            <a:xfrm>
              <a:off x="5761038" y="2650929"/>
              <a:ext cx="1092200" cy="472823"/>
            </a:xfrm>
            <a:prstGeom prst="rect">
              <a:avLst/>
            </a:prstGeom>
            <a:noFill/>
            <a:ln w="9525">
              <a:noFill/>
              <a:miter lim="800000"/>
              <a:headEnd/>
              <a:tailEnd/>
            </a:ln>
          </p:spPr>
          <p:txBody>
            <a:bodyPr>
              <a:spAutoFit/>
            </a:bodyPr>
            <a:lstStyle/>
            <a:p>
              <a:pPr algn="r"/>
              <a:r>
                <a:rPr lang="en-US" sz="1000"/>
                <a:t>Total cost (sum)</a:t>
              </a:r>
            </a:p>
          </p:txBody>
        </p:sp>
        <p:sp>
          <p:nvSpPr>
            <p:cNvPr id="110607" name="Line 12"/>
            <p:cNvSpPr>
              <a:spLocks noChangeShapeType="1"/>
            </p:cNvSpPr>
            <p:nvPr/>
          </p:nvSpPr>
          <p:spPr bwMode="auto">
            <a:xfrm>
              <a:off x="4083050" y="3679825"/>
              <a:ext cx="0" cy="1000125"/>
            </a:xfrm>
            <a:prstGeom prst="line">
              <a:avLst/>
            </a:prstGeom>
            <a:noFill/>
            <a:ln w="9525">
              <a:solidFill>
                <a:schemeClr val="tx1"/>
              </a:solidFill>
              <a:prstDash val="dash"/>
              <a:round/>
              <a:headEnd/>
              <a:tailEnd type="triangle" w="med" len="med"/>
            </a:ln>
          </p:spPr>
          <p:txBody>
            <a:bodyPr/>
            <a:lstStyle/>
            <a:p>
              <a:endParaRPr lang="en-US"/>
            </a:p>
          </p:txBody>
        </p:sp>
        <p:sp>
          <p:nvSpPr>
            <p:cNvPr id="110608" name="Text Box 13"/>
            <p:cNvSpPr txBox="1">
              <a:spLocks noChangeArrowheads="1"/>
            </p:cNvSpPr>
            <p:nvPr/>
          </p:nvSpPr>
          <p:spPr bwMode="auto">
            <a:xfrm>
              <a:off x="2703669" y="4706938"/>
              <a:ext cx="2383678" cy="654678"/>
            </a:xfrm>
            <a:prstGeom prst="rect">
              <a:avLst/>
            </a:prstGeom>
            <a:noFill/>
            <a:ln w="9525">
              <a:noFill/>
              <a:miter lim="800000"/>
              <a:headEnd/>
              <a:tailEnd/>
            </a:ln>
          </p:spPr>
          <p:txBody>
            <a:bodyPr>
              <a:spAutoFit/>
            </a:bodyPr>
            <a:lstStyle/>
            <a:p>
              <a:pPr algn="ctr"/>
              <a:r>
                <a:rPr lang="en-US" sz="1000"/>
                <a:t>Economically optimal</a:t>
              </a:r>
            </a:p>
            <a:p>
              <a:pPr algn="ctr"/>
              <a:r>
                <a:rPr lang="en-US" sz="1000"/>
                <a:t>size of area served</a:t>
              </a:r>
            </a:p>
            <a:p>
              <a:pPr algn="ctr"/>
              <a:r>
                <a:rPr lang="en-US" sz="1000"/>
                <a:t>from one location</a:t>
              </a:r>
            </a:p>
          </p:txBody>
        </p:sp>
        <p:sp>
          <p:nvSpPr>
            <p:cNvPr id="110609" name="AutoShape 14"/>
            <p:cNvSpPr>
              <a:spLocks noChangeArrowheads="1"/>
            </p:cNvSpPr>
            <p:nvPr/>
          </p:nvSpPr>
          <p:spPr bwMode="auto">
            <a:xfrm>
              <a:off x="1706563" y="4773613"/>
              <a:ext cx="1362075" cy="354012"/>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i="1">
                  <a:solidFill>
                    <a:schemeClr val="bg1"/>
                  </a:solidFill>
                </a:rPr>
                <a:t>Distributed network</a:t>
              </a:r>
            </a:p>
          </p:txBody>
        </p:sp>
        <p:sp>
          <p:nvSpPr>
            <p:cNvPr id="110610" name="AutoShape 15"/>
            <p:cNvSpPr>
              <a:spLocks noChangeArrowheads="1"/>
            </p:cNvSpPr>
            <p:nvPr/>
          </p:nvSpPr>
          <p:spPr bwMode="auto">
            <a:xfrm>
              <a:off x="4819650" y="4773613"/>
              <a:ext cx="1362075" cy="354012"/>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i="1">
                  <a:solidFill>
                    <a:schemeClr val="bg1"/>
                  </a:solidFill>
                </a:rPr>
                <a:t>Centralized network</a:t>
              </a:r>
            </a:p>
          </p:txBody>
        </p:sp>
        <p:sp>
          <p:nvSpPr>
            <p:cNvPr id="110611" name="Text Box 16"/>
            <p:cNvSpPr txBox="1">
              <a:spLocks noChangeArrowheads="1"/>
            </p:cNvSpPr>
            <p:nvPr/>
          </p:nvSpPr>
          <p:spPr bwMode="auto">
            <a:xfrm>
              <a:off x="1484312" y="4725988"/>
              <a:ext cx="253999" cy="472823"/>
            </a:xfrm>
            <a:prstGeom prst="rect">
              <a:avLst/>
            </a:prstGeom>
            <a:noFill/>
            <a:ln w="9525">
              <a:noFill/>
              <a:miter lim="800000"/>
              <a:headEnd/>
              <a:tailEnd/>
            </a:ln>
          </p:spPr>
          <p:txBody>
            <a:bodyPr>
              <a:spAutoFit/>
            </a:bodyPr>
            <a:lstStyle/>
            <a:p>
              <a:pPr algn="r"/>
              <a:r>
                <a:rPr lang="en-US" sz="1000"/>
                <a:t>0</a:t>
              </a:r>
            </a:p>
          </p:txBody>
        </p:sp>
        <p:sp>
          <p:nvSpPr>
            <p:cNvPr id="110612" name="Text Box 17"/>
            <p:cNvSpPr txBox="1">
              <a:spLocks noChangeArrowheads="1"/>
            </p:cNvSpPr>
            <p:nvPr/>
          </p:nvSpPr>
          <p:spPr bwMode="auto">
            <a:xfrm>
              <a:off x="1349375" y="4556127"/>
              <a:ext cx="253999" cy="472823"/>
            </a:xfrm>
            <a:prstGeom prst="rect">
              <a:avLst/>
            </a:prstGeom>
            <a:noFill/>
            <a:ln w="9525">
              <a:noFill/>
              <a:miter lim="800000"/>
              <a:headEnd/>
              <a:tailEnd/>
            </a:ln>
          </p:spPr>
          <p:txBody>
            <a:bodyPr>
              <a:spAutoFit/>
            </a:bodyPr>
            <a:lstStyle/>
            <a:p>
              <a:pPr algn="r"/>
              <a:r>
                <a:rPr lang="en-US" sz="1000"/>
                <a:t>0</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0"/>
          <p:cNvSpPr>
            <a:spLocks noGrp="1" noChangeArrowheads="1"/>
          </p:cNvSpPr>
          <p:nvPr>
            <p:ph type="title"/>
          </p:nvPr>
        </p:nvSpPr>
        <p:spPr/>
        <p:txBody>
          <a:bodyPr/>
          <a:lstStyle/>
          <a:p>
            <a:pPr eaLnBrk="1" hangingPunct="1"/>
            <a:r>
              <a:rPr lang="en-US" b="1" smtClean="0">
                <a:latin typeface="Albertus Extra Bold"/>
              </a:rPr>
              <a:t>Capacity Location: Strategic analysis </a:t>
            </a:r>
            <a:br>
              <a:rPr lang="en-US" b="1" smtClean="0">
                <a:latin typeface="Albertus Extra Bold"/>
              </a:rPr>
            </a:br>
            <a:r>
              <a:rPr lang="en-US" b="1" smtClean="0">
                <a:latin typeface="Albertus Extra Bold"/>
              </a:rPr>
              <a:t>	</a:t>
            </a:r>
            <a:r>
              <a:rPr lang="en-US" smtClean="0"/>
              <a:t>Strategic role of a foreign location</a:t>
            </a:r>
          </a:p>
        </p:txBody>
      </p:sp>
      <p:sp>
        <p:nvSpPr>
          <p:cNvPr id="26627" name="Text Box 41"/>
          <p:cNvSpPr txBox="1">
            <a:spLocks noChangeArrowheads="1"/>
          </p:cNvSpPr>
          <p:nvPr/>
        </p:nvSpPr>
        <p:spPr bwMode="auto">
          <a:xfrm>
            <a:off x="220663" y="6327775"/>
            <a:ext cx="4781550" cy="228600"/>
          </a:xfrm>
          <a:prstGeom prst="rect">
            <a:avLst/>
          </a:prstGeom>
          <a:noFill/>
          <a:ln w="9525" algn="ctr">
            <a:noFill/>
            <a:prstDash val="dash"/>
            <a:miter lim="800000"/>
            <a:headEnd/>
            <a:tailEnd/>
          </a:ln>
        </p:spPr>
        <p:txBody>
          <a:bodyPr wrap="none">
            <a:spAutoFit/>
          </a:bodyPr>
          <a:lstStyle/>
          <a:p>
            <a:r>
              <a:rPr lang="en-US" sz="900" smtClean="0">
                <a:solidFill>
                  <a:srgbClr val="000000"/>
                </a:solidFill>
                <a:latin typeface="Arial" pitchFamily="34" charset="0"/>
              </a:rPr>
              <a:t>Adapted from Ferdows (1997) “Making the most of foreign factories. HBR, Mar-Apr, 73-88. </a:t>
            </a:r>
          </a:p>
        </p:txBody>
      </p:sp>
      <p:grpSp>
        <p:nvGrpSpPr>
          <p:cNvPr id="2" name="Group 11"/>
          <p:cNvGrpSpPr>
            <a:grpSpLocks/>
          </p:cNvGrpSpPr>
          <p:nvPr/>
        </p:nvGrpSpPr>
        <p:grpSpPr bwMode="auto">
          <a:xfrm>
            <a:off x="1201738" y="1908175"/>
            <a:ext cx="7747000" cy="3073400"/>
            <a:chOff x="757" y="1202"/>
            <a:chExt cx="4880" cy="1936"/>
          </a:xfrm>
        </p:grpSpPr>
        <p:sp>
          <p:nvSpPr>
            <p:cNvPr id="26692" name="Rectangle 9"/>
            <p:cNvSpPr>
              <a:spLocks noChangeArrowheads="1"/>
            </p:cNvSpPr>
            <p:nvPr/>
          </p:nvSpPr>
          <p:spPr bwMode="auto">
            <a:xfrm>
              <a:off x="757" y="1202"/>
              <a:ext cx="4880" cy="1936"/>
            </a:xfrm>
            <a:prstGeom prst="rect">
              <a:avLst/>
            </a:prstGeom>
            <a:solidFill>
              <a:srgbClr val="CCECFF"/>
            </a:solidFill>
            <a:ln w="9525">
              <a:noFill/>
              <a:miter lim="800000"/>
              <a:headEnd/>
              <a:tailEnd/>
            </a:ln>
          </p:spPr>
          <p:txBody>
            <a:bodyPr/>
            <a:lstStyle/>
            <a:p>
              <a:endParaRPr lang="en-US" sz="1200" smtClean="0">
                <a:solidFill>
                  <a:srgbClr val="000000"/>
                </a:solidFill>
                <a:latin typeface="Arial" pitchFamily="34" charset="0"/>
              </a:endParaRPr>
            </a:p>
          </p:txBody>
        </p:sp>
        <p:sp>
          <p:nvSpPr>
            <p:cNvPr id="26693" name="Rectangle 10"/>
            <p:cNvSpPr>
              <a:spLocks noChangeArrowheads="1"/>
            </p:cNvSpPr>
            <p:nvPr/>
          </p:nvSpPr>
          <p:spPr bwMode="auto">
            <a:xfrm>
              <a:off x="757" y="1202"/>
              <a:ext cx="4880" cy="1936"/>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26629" name="Line 12"/>
          <p:cNvSpPr>
            <a:spLocks noChangeShapeType="1"/>
          </p:cNvSpPr>
          <p:nvPr/>
        </p:nvSpPr>
        <p:spPr bwMode="auto">
          <a:xfrm flipV="1">
            <a:off x="3752850" y="1901825"/>
            <a:ext cx="1588" cy="3079750"/>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0" name="Line 13"/>
          <p:cNvSpPr>
            <a:spLocks noChangeShapeType="1"/>
          </p:cNvSpPr>
          <p:nvPr/>
        </p:nvSpPr>
        <p:spPr bwMode="auto">
          <a:xfrm flipV="1">
            <a:off x="6318250" y="1901825"/>
            <a:ext cx="1588" cy="30622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1" name="Line 14"/>
          <p:cNvSpPr>
            <a:spLocks noChangeShapeType="1"/>
          </p:cNvSpPr>
          <p:nvPr/>
        </p:nvSpPr>
        <p:spPr bwMode="auto">
          <a:xfrm>
            <a:off x="1203325" y="3425825"/>
            <a:ext cx="7734300" cy="15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2" name="Rectangle 15"/>
          <p:cNvSpPr>
            <a:spLocks noChangeArrowheads="1"/>
          </p:cNvSpPr>
          <p:nvPr/>
        </p:nvSpPr>
        <p:spPr bwMode="auto">
          <a:xfrm>
            <a:off x="1762125" y="1995488"/>
            <a:ext cx="161131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Source plant</a:t>
            </a:r>
            <a:endParaRPr lang="en-US" sz="1200" smtClean="0">
              <a:solidFill>
                <a:srgbClr val="000000"/>
              </a:solidFill>
              <a:latin typeface="Arial" pitchFamily="34" charset="0"/>
            </a:endParaRPr>
          </a:p>
        </p:txBody>
      </p:sp>
      <p:sp>
        <p:nvSpPr>
          <p:cNvPr id="26633" name="Rectangle 16"/>
          <p:cNvSpPr>
            <a:spLocks noChangeArrowheads="1"/>
          </p:cNvSpPr>
          <p:nvPr/>
        </p:nvSpPr>
        <p:spPr bwMode="auto">
          <a:xfrm>
            <a:off x="12969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4" name="Rectangle 17"/>
          <p:cNvSpPr>
            <a:spLocks noChangeArrowheads="1"/>
          </p:cNvSpPr>
          <p:nvPr/>
        </p:nvSpPr>
        <p:spPr bwMode="auto">
          <a:xfrm>
            <a:off x="1435100" y="2471738"/>
            <a:ext cx="23098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at low cost but with same </a:t>
            </a:r>
            <a:endParaRPr lang="en-US" sz="1200" smtClean="0">
              <a:solidFill>
                <a:srgbClr val="000000"/>
              </a:solidFill>
              <a:latin typeface="Arial" pitchFamily="34" charset="0"/>
            </a:endParaRPr>
          </a:p>
        </p:txBody>
      </p:sp>
      <p:sp>
        <p:nvSpPr>
          <p:cNvPr id="26635" name="Rectangle 18"/>
          <p:cNvSpPr>
            <a:spLocks noChangeArrowheads="1"/>
          </p:cNvSpPr>
          <p:nvPr/>
        </p:nvSpPr>
        <p:spPr bwMode="auto">
          <a:xfrm>
            <a:off x="1435100" y="2608263"/>
            <a:ext cx="21764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ability as best plant in the network</a:t>
            </a:r>
            <a:endParaRPr lang="en-US" sz="1200" smtClean="0">
              <a:solidFill>
                <a:srgbClr val="000000"/>
              </a:solidFill>
              <a:latin typeface="Arial" pitchFamily="34" charset="0"/>
            </a:endParaRPr>
          </a:p>
        </p:txBody>
      </p:sp>
      <p:sp>
        <p:nvSpPr>
          <p:cNvPr id="26636" name="Rectangle 19"/>
          <p:cNvSpPr>
            <a:spLocks noChangeArrowheads="1"/>
          </p:cNvSpPr>
          <p:nvPr/>
        </p:nvSpPr>
        <p:spPr bwMode="auto">
          <a:xfrm>
            <a:off x="1296988"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7" name="Rectangle 20"/>
          <p:cNvSpPr>
            <a:spLocks noChangeArrowheads="1"/>
          </p:cNvSpPr>
          <p:nvPr/>
        </p:nvSpPr>
        <p:spPr bwMode="auto">
          <a:xfrm>
            <a:off x="1435100" y="2776538"/>
            <a:ext cx="25368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procurement, production </a:t>
            </a:r>
            <a:endParaRPr lang="en-US" sz="1200" smtClean="0">
              <a:solidFill>
                <a:srgbClr val="000000"/>
              </a:solidFill>
              <a:latin typeface="Arial" pitchFamily="34" charset="0"/>
            </a:endParaRPr>
          </a:p>
        </p:txBody>
      </p:sp>
      <p:sp>
        <p:nvSpPr>
          <p:cNvPr id="26638" name="Rectangle 21"/>
          <p:cNvSpPr>
            <a:spLocks noChangeArrowheads="1"/>
          </p:cNvSpPr>
          <p:nvPr/>
        </p:nvSpPr>
        <p:spPr bwMode="auto">
          <a:xfrm>
            <a:off x="1435100" y="2913063"/>
            <a:ext cx="24336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planning, logistics, process &amp; product </a:t>
            </a:r>
            <a:endParaRPr lang="en-US" sz="1200" smtClean="0">
              <a:solidFill>
                <a:srgbClr val="000000"/>
              </a:solidFill>
              <a:latin typeface="Arial" pitchFamily="34" charset="0"/>
            </a:endParaRPr>
          </a:p>
        </p:txBody>
      </p:sp>
      <p:sp>
        <p:nvSpPr>
          <p:cNvPr id="26639" name="Rectangle 22"/>
          <p:cNvSpPr>
            <a:spLocks noChangeArrowheads="1"/>
          </p:cNvSpPr>
          <p:nvPr/>
        </p:nvSpPr>
        <p:spPr bwMode="auto">
          <a:xfrm>
            <a:off x="1435100" y="3051175"/>
            <a:ext cx="9207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customization</a:t>
            </a:r>
            <a:endParaRPr lang="en-US" sz="1200" smtClean="0">
              <a:solidFill>
                <a:srgbClr val="000000"/>
              </a:solidFill>
              <a:latin typeface="Arial" pitchFamily="34" charset="0"/>
            </a:endParaRPr>
          </a:p>
        </p:txBody>
      </p:sp>
      <p:sp>
        <p:nvSpPr>
          <p:cNvPr id="26640" name="Rectangle 23"/>
          <p:cNvSpPr>
            <a:spLocks noChangeArrowheads="1"/>
          </p:cNvSpPr>
          <p:nvPr/>
        </p:nvSpPr>
        <p:spPr bwMode="auto">
          <a:xfrm>
            <a:off x="1711325" y="3508375"/>
            <a:ext cx="17907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Offshore plant</a:t>
            </a:r>
            <a:endParaRPr lang="en-US" sz="1200" smtClean="0">
              <a:solidFill>
                <a:srgbClr val="000000"/>
              </a:solidFill>
              <a:latin typeface="Arial" pitchFamily="34" charset="0"/>
            </a:endParaRPr>
          </a:p>
        </p:txBody>
      </p:sp>
      <p:sp>
        <p:nvSpPr>
          <p:cNvPr id="26641" name="Rectangle 24"/>
          <p:cNvSpPr>
            <a:spLocks noChangeArrowheads="1"/>
          </p:cNvSpPr>
          <p:nvPr/>
        </p:nvSpPr>
        <p:spPr bwMode="auto">
          <a:xfrm>
            <a:off x="1330325"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2" name="Rectangle 25"/>
          <p:cNvSpPr>
            <a:spLocks noChangeArrowheads="1"/>
          </p:cNvSpPr>
          <p:nvPr/>
        </p:nvSpPr>
        <p:spPr bwMode="auto">
          <a:xfrm>
            <a:off x="1470025" y="3984625"/>
            <a:ext cx="2293938"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specific items at low cost </a:t>
            </a:r>
            <a:endParaRPr lang="en-US" sz="1200" smtClean="0">
              <a:solidFill>
                <a:srgbClr val="000000"/>
              </a:solidFill>
              <a:latin typeface="Arial" pitchFamily="34" charset="0"/>
            </a:endParaRPr>
          </a:p>
        </p:txBody>
      </p:sp>
      <p:sp>
        <p:nvSpPr>
          <p:cNvPr id="26643" name="Rectangle 26"/>
          <p:cNvSpPr>
            <a:spLocks noChangeArrowheads="1"/>
          </p:cNvSpPr>
          <p:nvPr/>
        </p:nvSpPr>
        <p:spPr bwMode="auto">
          <a:xfrm>
            <a:off x="1470025" y="4121150"/>
            <a:ext cx="25003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and exports for further work or for sale.</a:t>
            </a:r>
            <a:endParaRPr lang="en-US" sz="1200" smtClean="0">
              <a:solidFill>
                <a:srgbClr val="000000"/>
              </a:solidFill>
              <a:latin typeface="Arial" pitchFamily="34" charset="0"/>
            </a:endParaRPr>
          </a:p>
        </p:txBody>
      </p:sp>
      <p:sp>
        <p:nvSpPr>
          <p:cNvPr id="26644" name="Rectangle 27"/>
          <p:cNvSpPr>
            <a:spLocks noChangeArrowheads="1"/>
          </p:cNvSpPr>
          <p:nvPr/>
        </p:nvSpPr>
        <p:spPr bwMode="auto">
          <a:xfrm>
            <a:off x="1330325" y="42894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5" name="Rectangle 28"/>
          <p:cNvSpPr>
            <a:spLocks noChangeArrowheads="1"/>
          </p:cNvSpPr>
          <p:nvPr/>
        </p:nvSpPr>
        <p:spPr bwMode="auto">
          <a:xfrm>
            <a:off x="1470025" y="4289425"/>
            <a:ext cx="21574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Minimal authority and investment.</a:t>
            </a:r>
            <a:endParaRPr lang="en-US" sz="1200" smtClean="0">
              <a:solidFill>
                <a:srgbClr val="000000"/>
              </a:solidFill>
              <a:latin typeface="Arial" pitchFamily="34" charset="0"/>
            </a:endParaRPr>
          </a:p>
        </p:txBody>
      </p:sp>
      <p:sp>
        <p:nvSpPr>
          <p:cNvPr id="26646" name="Rectangle 29"/>
          <p:cNvSpPr>
            <a:spLocks noChangeArrowheads="1"/>
          </p:cNvSpPr>
          <p:nvPr/>
        </p:nvSpPr>
        <p:spPr bwMode="auto">
          <a:xfrm>
            <a:off x="4433888" y="1995488"/>
            <a:ext cx="13589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Lead plant</a:t>
            </a:r>
            <a:endParaRPr lang="en-US" sz="1200" smtClean="0">
              <a:solidFill>
                <a:srgbClr val="000000"/>
              </a:solidFill>
              <a:latin typeface="Arial" pitchFamily="34" charset="0"/>
            </a:endParaRPr>
          </a:p>
        </p:txBody>
      </p:sp>
      <p:sp>
        <p:nvSpPr>
          <p:cNvPr id="26647" name="Rectangle 30"/>
          <p:cNvSpPr>
            <a:spLocks noChangeArrowheads="1"/>
          </p:cNvSpPr>
          <p:nvPr/>
        </p:nvSpPr>
        <p:spPr bwMode="auto">
          <a:xfrm>
            <a:off x="3846513"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8" name="Rectangle 31"/>
          <p:cNvSpPr>
            <a:spLocks noChangeArrowheads="1"/>
          </p:cNvSpPr>
          <p:nvPr/>
        </p:nvSpPr>
        <p:spPr bwMode="auto">
          <a:xfrm>
            <a:off x="3986213" y="2471738"/>
            <a:ext cx="230505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Global hub for product and process </a:t>
            </a:r>
            <a:endParaRPr lang="en-US" sz="1200" smtClean="0">
              <a:solidFill>
                <a:srgbClr val="000000"/>
              </a:solidFill>
              <a:latin typeface="Arial" pitchFamily="34" charset="0"/>
            </a:endParaRPr>
          </a:p>
        </p:txBody>
      </p:sp>
      <p:sp>
        <p:nvSpPr>
          <p:cNvPr id="26649" name="Rectangle 32"/>
          <p:cNvSpPr>
            <a:spLocks noChangeArrowheads="1"/>
          </p:cNvSpPr>
          <p:nvPr/>
        </p:nvSpPr>
        <p:spPr bwMode="auto">
          <a:xfrm>
            <a:off x="3986213" y="2608263"/>
            <a:ext cx="17240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knowledge and innovation.</a:t>
            </a:r>
            <a:endParaRPr lang="en-US" sz="1200" smtClean="0">
              <a:solidFill>
                <a:srgbClr val="000000"/>
              </a:solidFill>
              <a:latin typeface="Arial" pitchFamily="34" charset="0"/>
            </a:endParaRPr>
          </a:p>
        </p:txBody>
      </p:sp>
      <p:sp>
        <p:nvSpPr>
          <p:cNvPr id="26650" name="Rectangle 33"/>
          <p:cNvSpPr>
            <a:spLocks noChangeArrowheads="1"/>
          </p:cNvSpPr>
          <p:nvPr/>
        </p:nvSpPr>
        <p:spPr bwMode="auto">
          <a:xfrm>
            <a:off x="3846513"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1" name="Rectangle 34"/>
          <p:cNvSpPr>
            <a:spLocks noChangeArrowheads="1"/>
          </p:cNvSpPr>
          <p:nvPr/>
        </p:nvSpPr>
        <p:spPr bwMode="auto">
          <a:xfrm>
            <a:off x="3986213" y="2776538"/>
            <a:ext cx="24161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Full authority over all activities.  Taps </a:t>
            </a:r>
            <a:endParaRPr lang="en-US" sz="1200" smtClean="0">
              <a:solidFill>
                <a:srgbClr val="000000"/>
              </a:solidFill>
              <a:latin typeface="Arial" pitchFamily="34" charset="0"/>
            </a:endParaRPr>
          </a:p>
        </p:txBody>
      </p:sp>
      <p:sp>
        <p:nvSpPr>
          <p:cNvPr id="26652" name="Rectangle 35"/>
          <p:cNvSpPr>
            <a:spLocks noChangeArrowheads="1"/>
          </p:cNvSpPr>
          <p:nvPr/>
        </p:nvSpPr>
        <p:spPr bwMode="auto">
          <a:xfrm>
            <a:off x="3986213" y="2913063"/>
            <a:ext cx="214788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into local skills and knowledge to </a:t>
            </a:r>
            <a:endParaRPr lang="en-US" sz="1200" smtClean="0">
              <a:solidFill>
                <a:srgbClr val="000000"/>
              </a:solidFill>
              <a:latin typeface="Arial" pitchFamily="34" charset="0"/>
            </a:endParaRPr>
          </a:p>
        </p:txBody>
      </p:sp>
      <p:sp>
        <p:nvSpPr>
          <p:cNvPr id="26653" name="Rectangle 36"/>
          <p:cNvSpPr>
            <a:spLocks noChangeArrowheads="1"/>
          </p:cNvSpPr>
          <p:nvPr/>
        </p:nvSpPr>
        <p:spPr bwMode="auto">
          <a:xfrm>
            <a:off x="3986213" y="3051175"/>
            <a:ext cx="10763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initiate company</a:t>
            </a:r>
            <a:endParaRPr lang="en-US" sz="1200" smtClean="0">
              <a:solidFill>
                <a:srgbClr val="000000"/>
              </a:solidFill>
              <a:latin typeface="Arial" pitchFamily="34" charset="0"/>
            </a:endParaRPr>
          </a:p>
        </p:txBody>
      </p:sp>
      <p:sp>
        <p:nvSpPr>
          <p:cNvPr id="26654" name="Rectangle 37"/>
          <p:cNvSpPr>
            <a:spLocks noChangeArrowheads="1"/>
          </p:cNvSpPr>
          <p:nvPr/>
        </p:nvSpPr>
        <p:spPr bwMode="auto">
          <a:xfrm>
            <a:off x="4913313" y="3051175"/>
            <a:ext cx="109537"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5" name="Rectangle 38"/>
          <p:cNvSpPr>
            <a:spLocks noChangeArrowheads="1"/>
          </p:cNvSpPr>
          <p:nvPr/>
        </p:nvSpPr>
        <p:spPr bwMode="auto">
          <a:xfrm>
            <a:off x="4956175" y="3051175"/>
            <a:ext cx="106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wide innovation.</a:t>
            </a:r>
            <a:endParaRPr lang="en-US" sz="1200" smtClean="0">
              <a:solidFill>
                <a:srgbClr val="000000"/>
              </a:solidFill>
              <a:latin typeface="Arial" pitchFamily="34" charset="0"/>
            </a:endParaRPr>
          </a:p>
        </p:txBody>
      </p:sp>
      <p:sp>
        <p:nvSpPr>
          <p:cNvPr id="26656" name="Rectangle 39"/>
          <p:cNvSpPr>
            <a:spLocks noChangeArrowheads="1"/>
          </p:cNvSpPr>
          <p:nvPr/>
        </p:nvSpPr>
        <p:spPr bwMode="auto">
          <a:xfrm>
            <a:off x="4278313" y="3508375"/>
            <a:ext cx="17018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Outpost plant</a:t>
            </a:r>
            <a:endParaRPr lang="en-US" sz="1200" smtClean="0">
              <a:solidFill>
                <a:srgbClr val="000000"/>
              </a:solidFill>
              <a:latin typeface="Arial" pitchFamily="34" charset="0"/>
            </a:endParaRPr>
          </a:p>
        </p:txBody>
      </p:sp>
      <p:sp>
        <p:nvSpPr>
          <p:cNvPr id="26657" name="Rectangle 40"/>
          <p:cNvSpPr>
            <a:spLocks noChangeArrowheads="1"/>
          </p:cNvSpPr>
          <p:nvPr/>
        </p:nvSpPr>
        <p:spPr bwMode="auto">
          <a:xfrm>
            <a:off x="385603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8" name="Rectangle 41"/>
          <p:cNvSpPr>
            <a:spLocks noChangeArrowheads="1"/>
          </p:cNvSpPr>
          <p:nvPr/>
        </p:nvSpPr>
        <p:spPr bwMode="auto">
          <a:xfrm>
            <a:off x="3994150" y="3984625"/>
            <a:ext cx="233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Primary role is to collect information </a:t>
            </a:r>
            <a:endParaRPr lang="en-US" sz="1200" smtClean="0">
              <a:solidFill>
                <a:srgbClr val="000000"/>
              </a:solidFill>
              <a:latin typeface="Arial" pitchFamily="34" charset="0"/>
            </a:endParaRPr>
          </a:p>
        </p:txBody>
      </p:sp>
      <p:sp>
        <p:nvSpPr>
          <p:cNvPr id="26659" name="Rectangle 42"/>
          <p:cNvSpPr>
            <a:spLocks noChangeArrowheads="1"/>
          </p:cNvSpPr>
          <p:nvPr/>
        </p:nvSpPr>
        <p:spPr bwMode="auto">
          <a:xfrm>
            <a:off x="3994150" y="4121150"/>
            <a:ext cx="24876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from advanced suppliers, competitors, </a:t>
            </a:r>
            <a:endParaRPr lang="en-US" sz="1200" smtClean="0">
              <a:solidFill>
                <a:srgbClr val="000000"/>
              </a:solidFill>
              <a:latin typeface="Arial" pitchFamily="34" charset="0"/>
            </a:endParaRPr>
          </a:p>
        </p:txBody>
      </p:sp>
      <p:sp>
        <p:nvSpPr>
          <p:cNvPr id="26660" name="Rectangle 43"/>
          <p:cNvSpPr>
            <a:spLocks noChangeArrowheads="1"/>
          </p:cNvSpPr>
          <p:nvPr/>
        </p:nvSpPr>
        <p:spPr bwMode="auto">
          <a:xfrm>
            <a:off x="3994150" y="4259263"/>
            <a:ext cx="18462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research labs, or customers.</a:t>
            </a:r>
            <a:endParaRPr lang="en-US" sz="1200" smtClean="0">
              <a:solidFill>
                <a:srgbClr val="000000"/>
              </a:solidFill>
              <a:latin typeface="Arial" pitchFamily="34" charset="0"/>
            </a:endParaRPr>
          </a:p>
        </p:txBody>
      </p:sp>
      <p:sp>
        <p:nvSpPr>
          <p:cNvPr id="26661" name="Rectangle 44"/>
          <p:cNvSpPr>
            <a:spLocks noChangeArrowheads="1"/>
          </p:cNvSpPr>
          <p:nvPr/>
        </p:nvSpPr>
        <p:spPr bwMode="auto">
          <a:xfrm>
            <a:off x="385603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2" name="Rectangle 45"/>
          <p:cNvSpPr>
            <a:spLocks noChangeArrowheads="1"/>
          </p:cNvSpPr>
          <p:nvPr/>
        </p:nvSpPr>
        <p:spPr bwMode="auto">
          <a:xfrm>
            <a:off x="3994150" y="4427538"/>
            <a:ext cx="23860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Secondary role as offshore or server.</a:t>
            </a:r>
            <a:endParaRPr lang="en-US" sz="1200" smtClean="0">
              <a:solidFill>
                <a:srgbClr val="000000"/>
              </a:solidFill>
              <a:latin typeface="Arial" pitchFamily="34" charset="0"/>
            </a:endParaRPr>
          </a:p>
        </p:txBody>
      </p:sp>
      <p:sp>
        <p:nvSpPr>
          <p:cNvPr id="26663" name="Rectangle 46"/>
          <p:cNvSpPr>
            <a:spLocks noChangeArrowheads="1"/>
          </p:cNvSpPr>
          <p:nvPr/>
        </p:nvSpPr>
        <p:spPr bwMode="auto">
          <a:xfrm>
            <a:off x="6946900" y="3508375"/>
            <a:ext cx="155416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Server plant</a:t>
            </a:r>
            <a:endParaRPr lang="en-US" sz="1200" smtClean="0">
              <a:solidFill>
                <a:srgbClr val="000000"/>
              </a:solidFill>
              <a:latin typeface="Arial" pitchFamily="34" charset="0"/>
            </a:endParaRPr>
          </a:p>
        </p:txBody>
      </p:sp>
      <p:sp>
        <p:nvSpPr>
          <p:cNvPr id="26664" name="Rectangle 47"/>
          <p:cNvSpPr>
            <a:spLocks noChangeArrowheads="1"/>
          </p:cNvSpPr>
          <p:nvPr/>
        </p:nvSpPr>
        <p:spPr bwMode="auto">
          <a:xfrm>
            <a:off x="645318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5" name="Rectangle 48"/>
          <p:cNvSpPr>
            <a:spLocks noChangeArrowheads="1"/>
          </p:cNvSpPr>
          <p:nvPr/>
        </p:nvSpPr>
        <p:spPr bwMode="auto">
          <a:xfrm>
            <a:off x="6592888" y="3984625"/>
            <a:ext cx="22225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to </a:t>
            </a:r>
            <a:endParaRPr lang="en-US" sz="1200" smtClean="0">
              <a:solidFill>
                <a:srgbClr val="000000"/>
              </a:solidFill>
              <a:latin typeface="Arial" pitchFamily="34" charset="0"/>
            </a:endParaRPr>
          </a:p>
        </p:txBody>
      </p:sp>
      <p:sp>
        <p:nvSpPr>
          <p:cNvPr id="26666" name="Rectangle 49"/>
          <p:cNvSpPr>
            <a:spLocks noChangeArrowheads="1"/>
          </p:cNvSpPr>
          <p:nvPr/>
        </p:nvSpPr>
        <p:spPr bwMode="auto">
          <a:xfrm>
            <a:off x="6592888" y="4121150"/>
            <a:ext cx="2316162"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overcome tariffs, taxes, logistics, or </a:t>
            </a:r>
            <a:endParaRPr lang="en-US" sz="1200" smtClean="0">
              <a:solidFill>
                <a:srgbClr val="000000"/>
              </a:solidFill>
              <a:latin typeface="Arial" pitchFamily="34" charset="0"/>
            </a:endParaRPr>
          </a:p>
        </p:txBody>
      </p:sp>
      <p:sp>
        <p:nvSpPr>
          <p:cNvPr id="26667" name="Rectangle 50"/>
          <p:cNvSpPr>
            <a:spLocks noChangeArrowheads="1"/>
          </p:cNvSpPr>
          <p:nvPr/>
        </p:nvSpPr>
        <p:spPr bwMode="auto">
          <a:xfrm>
            <a:off x="6592888" y="4259263"/>
            <a:ext cx="492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foreign</a:t>
            </a:r>
            <a:endParaRPr lang="en-US" sz="1200" smtClean="0">
              <a:solidFill>
                <a:srgbClr val="000000"/>
              </a:solidFill>
              <a:latin typeface="Arial" pitchFamily="34" charset="0"/>
            </a:endParaRPr>
          </a:p>
        </p:txBody>
      </p:sp>
      <p:sp>
        <p:nvSpPr>
          <p:cNvPr id="26668" name="Rectangle 51"/>
          <p:cNvSpPr>
            <a:spLocks noChangeArrowheads="1"/>
          </p:cNvSpPr>
          <p:nvPr/>
        </p:nvSpPr>
        <p:spPr bwMode="auto">
          <a:xfrm>
            <a:off x="6986588" y="4259263"/>
            <a:ext cx="1095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9" name="Rectangle 52"/>
          <p:cNvSpPr>
            <a:spLocks noChangeArrowheads="1"/>
          </p:cNvSpPr>
          <p:nvPr/>
        </p:nvSpPr>
        <p:spPr bwMode="auto">
          <a:xfrm>
            <a:off x="7029450" y="4259263"/>
            <a:ext cx="9731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exchange risk.</a:t>
            </a:r>
            <a:endParaRPr lang="en-US" sz="1200" smtClean="0">
              <a:solidFill>
                <a:srgbClr val="000000"/>
              </a:solidFill>
              <a:latin typeface="Arial" pitchFamily="34" charset="0"/>
            </a:endParaRPr>
          </a:p>
        </p:txBody>
      </p:sp>
      <p:sp>
        <p:nvSpPr>
          <p:cNvPr id="26670" name="Rectangle 53"/>
          <p:cNvSpPr>
            <a:spLocks noChangeArrowheads="1"/>
          </p:cNvSpPr>
          <p:nvPr/>
        </p:nvSpPr>
        <p:spPr bwMode="auto">
          <a:xfrm>
            <a:off x="645318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1" name="Rectangle 54"/>
          <p:cNvSpPr>
            <a:spLocks noChangeArrowheads="1"/>
          </p:cNvSpPr>
          <p:nvPr/>
        </p:nvSpPr>
        <p:spPr bwMode="auto">
          <a:xfrm>
            <a:off x="6592888" y="4427538"/>
            <a:ext cx="20669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Limited authority to make minor </a:t>
            </a:r>
            <a:endParaRPr lang="en-US" sz="1200" smtClean="0">
              <a:solidFill>
                <a:srgbClr val="000000"/>
              </a:solidFill>
              <a:latin typeface="Arial" pitchFamily="34" charset="0"/>
            </a:endParaRPr>
          </a:p>
        </p:txBody>
      </p:sp>
      <p:sp>
        <p:nvSpPr>
          <p:cNvPr id="26672" name="Rectangle 55"/>
          <p:cNvSpPr>
            <a:spLocks noChangeArrowheads="1"/>
          </p:cNvSpPr>
          <p:nvPr/>
        </p:nvSpPr>
        <p:spPr bwMode="auto">
          <a:xfrm>
            <a:off x="6592888" y="4565650"/>
            <a:ext cx="22415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modifications to fit local conditions.</a:t>
            </a:r>
            <a:endParaRPr lang="en-US" sz="1200" smtClean="0">
              <a:solidFill>
                <a:srgbClr val="000000"/>
              </a:solidFill>
              <a:latin typeface="Arial" pitchFamily="34" charset="0"/>
            </a:endParaRPr>
          </a:p>
        </p:txBody>
      </p:sp>
      <p:sp>
        <p:nvSpPr>
          <p:cNvPr id="26673" name="Rectangle 56"/>
          <p:cNvSpPr>
            <a:spLocks noChangeArrowheads="1"/>
          </p:cNvSpPr>
          <p:nvPr/>
        </p:nvSpPr>
        <p:spPr bwMode="auto">
          <a:xfrm>
            <a:off x="6729413" y="1995488"/>
            <a:ext cx="2084387"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Contributor plant</a:t>
            </a:r>
            <a:endParaRPr lang="en-US" sz="1200" smtClean="0">
              <a:solidFill>
                <a:srgbClr val="000000"/>
              </a:solidFill>
              <a:latin typeface="Arial" pitchFamily="34" charset="0"/>
            </a:endParaRPr>
          </a:p>
        </p:txBody>
      </p:sp>
      <p:sp>
        <p:nvSpPr>
          <p:cNvPr id="26674" name="Rectangle 57"/>
          <p:cNvSpPr>
            <a:spLocks noChangeArrowheads="1"/>
          </p:cNvSpPr>
          <p:nvPr/>
        </p:nvSpPr>
        <p:spPr bwMode="auto">
          <a:xfrm>
            <a:off x="64531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5" name="Rectangle 58"/>
          <p:cNvSpPr>
            <a:spLocks noChangeArrowheads="1"/>
          </p:cNvSpPr>
          <p:nvPr/>
        </p:nvSpPr>
        <p:spPr bwMode="auto">
          <a:xfrm>
            <a:off x="6592888" y="2471738"/>
            <a:ext cx="23018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but </a:t>
            </a:r>
            <a:endParaRPr lang="en-US" sz="1200" smtClean="0">
              <a:solidFill>
                <a:srgbClr val="000000"/>
              </a:solidFill>
              <a:latin typeface="Arial" pitchFamily="34" charset="0"/>
            </a:endParaRPr>
          </a:p>
        </p:txBody>
      </p:sp>
      <p:sp>
        <p:nvSpPr>
          <p:cNvPr id="26676" name="Rectangle 59"/>
          <p:cNvSpPr>
            <a:spLocks noChangeArrowheads="1"/>
          </p:cNvSpPr>
          <p:nvPr/>
        </p:nvSpPr>
        <p:spPr bwMode="auto">
          <a:xfrm>
            <a:off x="6592888" y="2608263"/>
            <a:ext cx="24590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competes with other plants in network </a:t>
            </a:r>
            <a:endParaRPr lang="en-US" sz="1200" smtClean="0">
              <a:solidFill>
                <a:srgbClr val="000000"/>
              </a:solidFill>
              <a:latin typeface="Arial" pitchFamily="34" charset="0"/>
            </a:endParaRPr>
          </a:p>
        </p:txBody>
      </p:sp>
      <p:sp>
        <p:nvSpPr>
          <p:cNvPr id="26677" name="Rectangle 60"/>
          <p:cNvSpPr>
            <a:spLocks noChangeArrowheads="1"/>
          </p:cNvSpPr>
          <p:nvPr/>
        </p:nvSpPr>
        <p:spPr bwMode="auto">
          <a:xfrm>
            <a:off x="6592888" y="2746375"/>
            <a:ext cx="19939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 new processes or products.</a:t>
            </a:r>
            <a:endParaRPr lang="en-US" sz="1200" smtClean="0">
              <a:solidFill>
                <a:srgbClr val="000000"/>
              </a:solidFill>
              <a:latin typeface="Arial" pitchFamily="34" charset="0"/>
            </a:endParaRPr>
          </a:p>
        </p:txBody>
      </p:sp>
      <p:sp>
        <p:nvSpPr>
          <p:cNvPr id="26678" name="Rectangle 61"/>
          <p:cNvSpPr>
            <a:spLocks noChangeArrowheads="1"/>
          </p:cNvSpPr>
          <p:nvPr/>
        </p:nvSpPr>
        <p:spPr bwMode="auto">
          <a:xfrm>
            <a:off x="6453188" y="2913063"/>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9" name="Rectangle 62"/>
          <p:cNvSpPr>
            <a:spLocks noChangeArrowheads="1"/>
          </p:cNvSpPr>
          <p:nvPr/>
        </p:nvSpPr>
        <p:spPr bwMode="auto">
          <a:xfrm>
            <a:off x="6592888" y="2913063"/>
            <a:ext cx="228600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product and process </a:t>
            </a:r>
            <a:endParaRPr lang="en-US" sz="1200" smtClean="0">
              <a:solidFill>
                <a:srgbClr val="000000"/>
              </a:solidFill>
              <a:latin typeface="Arial" pitchFamily="34" charset="0"/>
            </a:endParaRPr>
          </a:p>
        </p:txBody>
      </p:sp>
      <p:sp>
        <p:nvSpPr>
          <p:cNvPr id="26680" name="Rectangle 63"/>
          <p:cNvSpPr>
            <a:spLocks noChangeArrowheads="1"/>
          </p:cNvSpPr>
          <p:nvPr/>
        </p:nvSpPr>
        <p:spPr bwMode="auto">
          <a:xfrm>
            <a:off x="6592888" y="3051175"/>
            <a:ext cx="25463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development as well as supplier choice.</a:t>
            </a:r>
            <a:endParaRPr lang="en-US" sz="1200" smtClean="0">
              <a:solidFill>
                <a:srgbClr val="000000"/>
              </a:solidFill>
              <a:latin typeface="Arial" pitchFamily="34" charset="0"/>
            </a:endParaRPr>
          </a:p>
        </p:txBody>
      </p:sp>
      <p:sp>
        <p:nvSpPr>
          <p:cNvPr id="26681" name="Rectangle 64"/>
          <p:cNvSpPr>
            <a:spLocks noChangeArrowheads="1"/>
          </p:cNvSpPr>
          <p:nvPr/>
        </p:nvSpPr>
        <p:spPr bwMode="auto">
          <a:xfrm>
            <a:off x="2501900" y="5776913"/>
            <a:ext cx="4554538" cy="215900"/>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primary strategic reason for the location?</a:t>
            </a:r>
            <a:endParaRPr lang="en-US" sz="1200" smtClean="0">
              <a:solidFill>
                <a:srgbClr val="FF0000"/>
              </a:solidFill>
              <a:latin typeface="Arial" pitchFamily="34" charset="0"/>
            </a:endParaRPr>
          </a:p>
        </p:txBody>
      </p:sp>
      <p:sp>
        <p:nvSpPr>
          <p:cNvPr id="26682" name="Rectangle 65"/>
          <p:cNvSpPr>
            <a:spLocks noChangeArrowheads="1"/>
          </p:cNvSpPr>
          <p:nvPr/>
        </p:nvSpPr>
        <p:spPr bwMode="auto">
          <a:xfrm>
            <a:off x="1457325" y="5073650"/>
            <a:ext cx="108267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low</a:t>
            </a:r>
          </a:p>
        </p:txBody>
      </p:sp>
      <p:sp>
        <p:nvSpPr>
          <p:cNvPr id="26683" name="Rectangle 66"/>
          <p:cNvSpPr>
            <a:spLocks noChangeArrowheads="1"/>
          </p:cNvSpPr>
          <p:nvPr/>
        </p:nvSpPr>
        <p:spPr bwMode="auto">
          <a:xfrm>
            <a:off x="2414588" y="5073650"/>
            <a:ext cx="1285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t>
            </a:r>
          </a:p>
        </p:txBody>
      </p:sp>
      <p:sp>
        <p:nvSpPr>
          <p:cNvPr id="26684" name="Rectangle 67"/>
          <p:cNvSpPr>
            <a:spLocks noChangeArrowheads="1"/>
          </p:cNvSpPr>
          <p:nvPr/>
        </p:nvSpPr>
        <p:spPr bwMode="auto">
          <a:xfrm>
            <a:off x="2468563" y="5073650"/>
            <a:ext cx="11953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cost production</a:t>
            </a:r>
          </a:p>
        </p:txBody>
      </p:sp>
      <p:sp>
        <p:nvSpPr>
          <p:cNvPr id="26685" name="Rectangle 68"/>
          <p:cNvSpPr>
            <a:spLocks noChangeArrowheads="1"/>
          </p:cNvSpPr>
          <p:nvPr/>
        </p:nvSpPr>
        <p:spPr bwMode="auto">
          <a:xfrm>
            <a:off x="3943350" y="5073650"/>
            <a:ext cx="23510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skills and knowledge</a:t>
            </a:r>
          </a:p>
        </p:txBody>
      </p:sp>
      <p:sp>
        <p:nvSpPr>
          <p:cNvPr id="26686" name="Rectangle 69"/>
          <p:cNvSpPr>
            <a:spLocks noChangeArrowheads="1"/>
          </p:cNvSpPr>
          <p:nvPr/>
        </p:nvSpPr>
        <p:spPr bwMode="auto">
          <a:xfrm>
            <a:off x="6992938" y="5073650"/>
            <a:ext cx="134302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market</a:t>
            </a:r>
          </a:p>
        </p:txBody>
      </p:sp>
      <p:sp>
        <p:nvSpPr>
          <p:cNvPr id="26687" name="Rectangle 73"/>
          <p:cNvSpPr>
            <a:spLocks noChangeArrowheads="1"/>
          </p:cNvSpPr>
          <p:nvPr/>
        </p:nvSpPr>
        <p:spPr bwMode="auto">
          <a:xfrm>
            <a:off x="177800" y="4830763"/>
            <a:ext cx="10556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Narrow &amp; low</a:t>
            </a:r>
          </a:p>
        </p:txBody>
      </p:sp>
      <p:sp>
        <p:nvSpPr>
          <p:cNvPr id="26688" name="Rectangle 74"/>
          <p:cNvSpPr>
            <a:spLocks noChangeArrowheads="1"/>
          </p:cNvSpPr>
          <p:nvPr/>
        </p:nvSpPr>
        <p:spPr bwMode="auto">
          <a:xfrm>
            <a:off x="212725" y="1965325"/>
            <a:ext cx="1028700"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Broad &amp; high</a:t>
            </a:r>
          </a:p>
        </p:txBody>
      </p:sp>
      <p:sp>
        <p:nvSpPr>
          <p:cNvPr id="26689" name="Right Brace 76"/>
          <p:cNvSpPr>
            <a:spLocks/>
          </p:cNvSpPr>
          <p:nvPr/>
        </p:nvSpPr>
        <p:spPr bwMode="auto">
          <a:xfrm rot="5400000">
            <a:off x="4548981" y="2069307"/>
            <a:ext cx="468313" cy="6858000"/>
          </a:xfrm>
          <a:prstGeom prst="rightBrace">
            <a:avLst>
              <a:gd name="adj1" fmla="val 8339"/>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
        <p:nvSpPr>
          <p:cNvPr id="26690" name="Rectangle 64"/>
          <p:cNvSpPr>
            <a:spLocks noChangeArrowheads="1"/>
          </p:cNvSpPr>
          <p:nvPr/>
        </p:nvSpPr>
        <p:spPr bwMode="auto">
          <a:xfrm rot="-5400000">
            <a:off x="-873918" y="3291681"/>
            <a:ext cx="2711450" cy="430213"/>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scope of its current </a:t>
            </a:r>
          </a:p>
          <a:p>
            <a:r>
              <a:rPr lang="en-US" sz="1400" b="1" smtClean="0">
                <a:solidFill>
                  <a:srgbClr val="FF0000"/>
                </a:solidFill>
                <a:latin typeface="Arial" pitchFamily="34" charset="0"/>
              </a:rPr>
              <a:t>activities and competencies?</a:t>
            </a:r>
            <a:endParaRPr lang="en-US" sz="1200" smtClean="0">
              <a:solidFill>
                <a:srgbClr val="FF0000"/>
              </a:solidFill>
              <a:latin typeface="Arial" pitchFamily="34" charset="0"/>
            </a:endParaRPr>
          </a:p>
        </p:txBody>
      </p:sp>
      <p:sp>
        <p:nvSpPr>
          <p:cNvPr id="26691" name="Left Brace 79"/>
          <p:cNvSpPr>
            <a:spLocks/>
          </p:cNvSpPr>
          <p:nvPr/>
        </p:nvSpPr>
        <p:spPr bwMode="auto">
          <a:xfrm>
            <a:off x="822325" y="2193925"/>
            <a:ext cx="366713" cy="2503488"/>
          </a:xfrm>
          <a:prstGeom prst="leftBrace">
            <a:avLst>
              <a:gd name="adj1" fmla="val 8312"/>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honeymoon over?</a:t>
            </a:r>
          </a:p>
        </p:txBody>
      </p:sp>
      <p:sp>
        <p:nvSpPr>
          <p:cNvPr id="9" name="Rectangle 21"/>
          <p:cNvSpPr>
            <a:spLocks noChangeArrowheads="1"/>
          </p:cNvSpPr>
          <p:nvPr/>
        </p:nvSpPr>
        <p:spPr bwMode="gray">
          <a:xfrm>
            <a:off x="400050" y="2817113"/>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“The growing need for lean inventories puts China at a disadvantage”</a:t>
            </a:r>
          </a:p>
          <a:p>
            <a:pPr marL="225425" fontAlgn="auto">
              <a:lnSpc>
                <a:spcPct val="150000"/>
              </a:lnSpc>
              <a:spcBef>
                <a:spcPts val="0"/>
              </a:spcBef>
              <a:spcAft>
                <a:spcPts val="0"/>
              </a:spcAft>
              <a:buClr>
                <a:srgbClr val="000000"/>
              </a:buClr>
              <a:buSzPct val="100000"/>
              <a:defRPr/>
            </a:pPr>
            <a:r>
              <a:rPr lang="en-US" sz="1200" kern="0" dirty="0">
                <a:solidFill>
                  <a:srgbClr val="000000"/>
                </a:solidFill>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362963"/>
            <a:ext cx="8337550" cy="1127125"/>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smtClean="0">
                <a:solidFill>
                  <a:srgbClr val="000000"/>
                </a:solidFill>
                <a:latin typeface="Arial" pitchFamily="34" charset="0"/>
                <a:cs typeface="Arial" pitchFamily="34" charset="0"/>
              </a:rPr>
              <a:t>So Much for the Cheap 'China Price’</a:t>
            </a:r>
          </a:p>
          <a:p>
            <a:pPr marL="225425" lvl="1" fontAlgn="auto">
              <a:lnSpc>
                <a:spcPct val="150000"/>
              </a:lnSpc>
              <a:spcBef>
                <a:spcPts val="0"/>
              </a:spcBef>
              <a:spcAft>
                <a:spcPts val="0"/>
              </a:spcAft>
              <a:buClr>
                <a:srgbClr val="000000"/>
              </a:buClr>
              <a:buSzPct val="100000"/>
              <a:defRPr/>
            </a:pPr>
            <a:r>
              <a:rPr lang="en-US" sz="1200" kern="0" dirty="0" smtClean="0">
                <a:solidFill>
                  <a:srgbClr val="000000"/>
                </a:solidFill>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p:txBody>
      </p:sp>
      <p:sp>
        <p:nvSpPr>
          <p:cNvPr id="11" name="Rectangle 21"/>
          <p:cNvSpPr>
            <a:spLocks noChangeArrowheads="1"/>
          </p:cNvSpPr>
          <p:nvPr/>
        </p:nvSpPr>
        <p:spPr bwMode="gray">
          <a:xfrm>
            <a:off x="400050" y="4537963"/>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“Due to increased demand fluctuations, sourcing closer to home wins over other lower cost options overseas”</a:t>
            </a:r>
            <a:endParaRPr lang="en-US" sz="1400" b="1" i="1" kern="0" dirty="0">
              <a:solidFill>
                <a:srgbClr val="000000"/>
              </a:solidFill>
              <a:latin typeface="Arial" pitchFamily="34" charset="0"/>
              <a:cs typeface="Arial" pitchFamily="34" charset="0"/>
            </a:endParaRPr>
          </a:p>
          <a:p>
            <a:pPr marL="225425" fontAlgn="auto">
              <a:lnSpc>
                <a:spcPct val="150000"/>
              </a:lnSpc>
              <a:spcBef>
                <a:spcPts val="0"/>
              </a:spcBef>
              <a:spcAft>
                <a:spcPts val="0"/>
              </a:spcAft>
              <a:buClr>
                <a:srgbClr val="000000"/>
              </a:buClr>
              <a:defRPr/>
            </a:pPr>
            <a:r>
              <a:rPr lang="en-US" sz="1200" kern="0" dirty="0">
                <a:solidFill>
                  <a:srgbClr val="000000"/>
                </a:solidFill>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rgbClr val="FFFFFF"/>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product and customer traits drive demand fluctuations?</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are the hard and soft costs of supply chain risk?</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do I make product to plant allocation decisions?</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are the hidden costs of global sourcing?</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can my total landed cost be determined?</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Mini-Case: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about 20SKUs. Intense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a:t>
            </a:r>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a:solidFill>
                <a:srgbClr val="000000"/>
              </a:solidFill>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sz="2000" dirty="0" smtClean="0"/>
              <a:t>TLC = total end-to-end cost to transform inputs at sourcing location to outputs at customer locations</a:t>
            </a:r>
          </a:p>
          <a:p>
            <a:endParaRPr lang="en-US" sz="2000" dirty="0" smtClean="0"/>
          </a:p>
          <a:p>
            <a:r>
              <a:rPr lang="en-US" sz="2000" dirty="0" smtClean="0"/>
              <a:t>Track flow units through the process (ABC-like): e.g. </a:t>
            </a:r>
            <a:r>
              <a:rPr lang="en-US" sz="2000" dirty="0" err="1" smtClean="0"/>
              <a:t>offshoring</a:t>
            </a:r>
            <a:endParaRPr lang="en-US" sz="2000" dirty="0" smtClean="0"/>
          </a:p>
          <a:p>
            <a:pPr marL="800100" lvl="1" indent="-342900">
              <a:buFont typeface="Times New Roman" pitchFamily="18" charset="0"/>
              <a:buAutoNum type="arabicPeriod"/>
            </a:pPr>
            <a:r>
              <a:rPr lang="en-US" sz="1800" dirty="0" smtClean="0"/>
              <a:t>Inbound RM and services purchased at offshore plant</a:t>
            </a:r>
          </a:p>
          <a:p>
            <a:pPr marL="800100" lvl="1" indent="-342900">
              <a:buFont typeface="Times New Roman" pitchFamily="18" charset="0"/>
              <a:buAutoNum type="arabicPeriod"/>
            </a:pPr>
            <a:r>
              <a:rPr lang="en-US" sz="1800" dirty="0" smtClean="0"/>
              <a:t>Inbound logistics of moving inputs to offshore plant</a:t>
            </a:r>
          </a:p>
          <a:p>
            <a:pPr marL="800100" lvl="1" indent="-342900">
              <a:buFont typeface="Times New Roman" pitchFamily="18" charset="0"/>
              <a:buAutoNum type="arabicPeriod"/>
            </a:pPr>
            <a:r>
              <a:rPr lang="en-US" sz="1800" dirty="0" smtClean="0"/>
              <a:t>Processing and inventory cost at offshore plant</a:t>
            </a:r>
          </a:p>
          <a:p>
            <a:pPr marL="800100" lvl="1" indent="-342900">
              <a:buFont typeface="Times New Roman" pitchFamily="18" charset="0"/>
              <a:buAutoNum type="arabicPeriod"/>
            </a:pPr>
            <a:r>
              <a:rPr lang="en-US" sz="1800" dirty="0" smtClean="0"/>
              <a:t>OH at offshore plant and domestically</a:t>
            </a:r>
          </a:p>
          <a:p>
            <a:pPr marL="800100" lvl="1" indent="-342900">
              <a:buFont typeface="Times New Roman" pitchFamily="18" charset="0"/>
              <a:buAutoNum type="arabicPeriod"/>
            </a:pPr>
            <a:r>
              <a:rPr lang="en-US" sz="1800" dirty="0" smtClean="0"/>
              <a:t>Logistics from offshore plant to domestic DC: consider cost and </a:t>
            </a:r>
            <a:r>
              <a:rPr lang="en-US" sz="1800" dirty="0" err="1" smtClean="0"/>
              <a:t>leadtimes</a:t>
            </a:r>
            <a:r>
              <a:rPr lang="en-US" sz="1800" dirty="0" smtClean="0"/>
              <a:t> for</a:t>
            </a:r>
          </a:p>
          <a:p>
            <a:pPr marL="1200150" lvl="2" indent="-342900"/>
            <a:r>
              <a:rPr lang="en-US" sz="1600" dirty="0" smtClean="0"/>
              <a:t>Offshore plant &gt; offshore port &gt; domestic port &gt; DC</a:t>
            </a:r>
          </a:p>
          <a:p>
            <a:pPr marL="1200150" lvl="2" indent="-342900"/>
            <a:r>
              <a:rPr lang="en-US" sz="1600" dirty="0" smtClean="0"/>
              <a:t>Consider working capital (both cash cost and pipeline inventory)</a:t>
            </a:r>
          </a:p>
          <a:p>
            <a:pPr marL="800100" lvl="1" indent="-342900">
              <a:buFont typeface="Times New Roman" pitchFamily="18" charset="0"/>
              <a:buAutoNum type="arabicPeriod"/>
            </a:pPr>
            <a:r>
              <a:rPr lang="en-US" sz="1800" dirty="0" smtClean="0"/>
              <a:t>Outbound fulfillment from DC</a:t>
            </a:r>
          </a:p>
          <a:p>
            <a:pPr marL="1200150" lvl="2" indent="-342900"/>
            <a:r>
              <a:rPr lang="en-US" sz="2000" dirty="0" smtClean="0">
                <a:solidFill>
                  <a:srgbClr val="FF0000"/>
                </a:solidFill>
              </a:rPr>
              <a:t>Consider cycle and safety stock </a:t>
            </a:r>
            <a:r>
              <a:rPr lang="en-US" sz="1600" dirty="0" smtClean="0"/>
              <a:t>and outbound transportation</a:t>
            </a:r>
          </a:p>
          <a:p>
            <a:pPr marL="800100" lvl="1" indent="-342900">
              <a:buFont typeface="Times New Roman" pitchFamily="18" charset="0"/>
              <a:buAutoNum type="arabicPeriod"/>
            </a:pPr>
            <a:r>
              <a:rPr lang="en-US" sz="1800" dirty="0" smtClean="0"/>
              <a:t>Include any other costs that are impacted by increased activity in end-to-end</a:t>
            </a:r>
          </a:p>
        </p:txBody>
      </p:sp>
      <p:sp>
        <p:nvSpPr>
          <p:cNvPr id="22530" name="Title 1"/>
          <p:cNvSpPr>
            <a:spLocks noGrp="1"/>
          </p:cNvSpPr>
          <p:nvPr>
            <p:ph type="title"/>
          </p:nvPr>
        </p:nvSpPr>
        <p:spPr/>
        <p:txBody>
          <a:bodyPr/>
          <a:lstStyle/>
          <a:p>
            <a:r>
              <a:rPr lang="en-US" b="1" dirty="0" smtClean="0">
                <a:latin typeface="Albertus Extra Bold"/>
              </a:rPr>
              <a:t>Global Networks: </a:t>
            </a:r>
            <a:br>
              <a:rPr lang="en-US" b="1" dirty="0" smtClean="0">
                <a:latin typeface="Albertus Extra Bold"/>
              </a:rPr>
            </a:br>
            <a:r>
              <a:rPr lang="en-US" b="1" dirty="0" smtClean="0">
                <a:latin typeface="Albertus Extra Bold"/>
              </a:rPr>
              <a:t>	T</a:t>
            </a:r>
            <a:r>
              <a:rPr lang="en-US" dirty="0" smtClean="0"/>
              <a:t>otal </a:t>
            </a:r>
            <a:r>
              <a:rPr lang="en-US" b="1" dirty="0" smtClean="0"/>
              <a:t>L</a:t>
            </a:r>
            <a:r>
              <a:rPr lang="en-US" dirty="0" smtClean="0"/>
              <a:t>anded </a:t>
            </a:r>
            <a:r>
              <a:rPr lang="en-US" b="1" dirty="0" smtClean="0"/>
              <a:t>C</a:t>
            </a:r>
            <a:r>
              <a:rPr lang="en-US" dirty="0" smtClean="0"/>
              <a:t>ost </a:t>
            </a:r>
          </a:p>
        </p:txBody>
      </p:sp>
      <p:sp>
        <p:nvSpPr>
          <p:cNvPr id="4" name="Line Callout 1 3"/>
          <p:cNvSpPr/>
          <p:nvPr/>
        </p:nvSpPr>
        <p:spPr bwMode="auto">
          <a:xfrm>
            <a:off x="4375448" y="6178678"/>
            <a:ext cx="1947969" cy="461665"/>
          </a:xfrm>
          <a:prstGeom prst="borderCallout1">
            <a:avLst>
              <a:gd name="adj1" fmla="val 2090"/>
              <a:gd name="adj2" fmla="val 48698"/>
              <a:gd name="adj3" fmla="val -104076"/>
              <a:gd name="adj4" fmla="val 2028"/>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Key for Mexico</a:t>
            </a:r>
            <a:r>
              <a:rPr kumimoji="0" lang="en-US" sz="1200" b="0" i="0" u="none" strike="noStrike" cap="none" normalizeH="0" dirty="0" smtClean="0">
                <a:ln>
                  <a:noFill/>
                </a:ln>
                <a:solidFill>
                  <a:schemeClr val="tx1"/>
                </a:solidFill>
                <a:effectLst/>
                <a:latin typeface="Arial" charset="0"/>
              </a:rPr>
              <a:t> China</a:t>
            </a:r>
          </a:p>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dirty="0" smtClean="0">
                <a:ln>
                  <a:noFill/>
                </a:ln>
                <a:solidFill>
                  <a:schemeClr val="tx1"/>
                </a:solidFill>
                <a:effectLst/>
                <a:latin typeface="Arial" charset="0"/>
              </a:rPr>
              <a:t>Dual Sourcing Simulation</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smtClean="0"/>
              <a:t>TLC = total supply chain cost from origin to destination for a </a:t>
            </a:r>
            <a:r>
              <a:rPr lang="en-US" sz="2000" i="1" smtClean="0"/>
              <a:t>given </a:t>
            </a:r>
            <a:r>
              <a:rPr lang="en-US" sz="2000" smtClean="0"/>
              <a:t>service level</a:t>
            </a:r>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lnSpc>
                <a:spcPct val="96000"/>
              </a:lnSpc>
            </a:pPr>
            <a:r>
              <a:rPr lang="en-US" sz="1800" smtClean="0"/>
              <a:t>TLC analysis enables improved business decisions without sacrificing customer service </a:t>
            </a:r>
          </a:p>
          <a:p>
            <a:pPr lvl="1" eaLnBrk="1" hangingPunct="1">
              <a:lnSpc>
                <a:spcPct val="96000"/>
              </a:lnSpc>
              <a:buFontTx/>
              <a:buChar char="•"/>
            </a:pPr>
            <a:r>
              <a:rPr lang="en-US" sz="1400" smtClean="0"/>
              <a:t>Where to procure goods?</a:t>
            </a:r>
          </a:p>
          <a:p>
            <a:pPr lvl="1" eaLnBrk="1" hangingPunct="1">
              <a:lnSpc>
                <a:spcPct val="96000"/>
              </a:lnSpc>
              <a:buFontTx/>
              <a:buChar char="•"/>
            </a:pPr>
            <a:r>
              <a:rPr lang="en-US" sz="1400" smtClean="0"/>
              <a:t>Where and how to deploy assets?</a:t>
            </a:r>
          </a:p>
          <a:p>
            <a:pPr lvl="1" eaLnBrk="1" hangingPunct="1">
              <a:lnSpc>
                <a:spcPct val="96000"/>
              </a:lnSpc>
              <a:buFontTx/>
              <a:buChar char="•"/>
            </a:pPr>
            <a:r>
              <a:rPr lang="en-US" sz="1400" smtClean="0"/>
              <a:t>How to allocate resources to optimize costs? </a:t>
            </a:r>
          </a:p>
          <a:p>
            <a:pPr lvl="1" eaLnBrk="1" hangingPunct="1">
              <a:lnSpc>
                <a:spcPct val="96000"/>
              </a:lnSpc>
              <a:buFontTx/>
              <a:buChar char="•"/>
            </a:pPr>
            <a:r>
              <a:rPr lang="en-US" sz="1400" smtClean="0"/>
              <a:t>How to optimize transportation services? </a:t>
            </a:r>
          </a:p>
          <a:p>
            <a:pPr eaLnBrk="1" hangingPunct="1"/>
            <a:endParaRPr lang="en-US" sz="2000" smtClean="0"/>
          </a:p>
          <a:p>
            <a:pPr eaLnBrk="1" hangingPunct="1"/>
            <a:endParaRPr lang="en-US" sz="2000" smtClean="0"/>
          </a:p>
        </p:txBody>
      </p:sp>
      <p:sp>
        <p:nvSpPr>
          <p:cNvPr id="3076" name="Title 2"/>
          <p:cNvSpPr>
            <a:spLocks noGrp="1"/>
          </p:cNvSpPr>
          <p:nvPr>
            <p:ph type="title"/>
          </p:nvPr>
        </p:nvSpPr>
        <p:spPr>
          <a:xfrm>
            <a:off x="0" y="1588"/>
            <a:ext cx="9144000" cy="1228725"/>
          </a:xfrm>
        </p:spPr>
        <p:txBody>
          <a:bodyPr/>
          <a:lstStyle/>
          <a:p>
            <a:pPr eaLnBrk="1" hangingPunct="1"/>
            <a:r>
              <a:rPr lang="en-US" dirty="0" smtClean="0"/>
              <a:t>Optimize global network allocation using Total Landed Cost</a:t>
            </a:r>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p:oleObj spid="_x0000_s159746" r:id="rId4" imgW="8254699" imgH="2767824" progId="Excel.Sheet.8">
              <p:embed/>
            </p:oleObj>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52425" y="1392238"/>
            <a:ext cx="8435975" cy="5240337"/>
          </a:xfrm>
        </p:spPr>
        <p:txBody>
          <a:bodyPr/>
          <a:lstStyle/>
          <a:p>
            <a:r>
              <a:rPr lang="en-US" dirty="0" smtClean="0"/>
              <a:t>Pipeline stock = (avg. throughput) x (avg. transportation time)</a:t>
            </a:r>
          </a:p>
          <a:p>
            <a:endParaRPr lang="en-US" dirty="0" smtClean="0"/>
          </a:p>
          <a:p>
            <a:r>
              <a:rPr lang="en-US" dirty="0" smtClean="0"/>
              <a:t>Cycle stock = Q/2 = from recurrent batch deliveries of size Q</a:t>
            </a:r>
          </a:p>
          <a:p>
            <a:endParaRPr lang="en-US" dirty="0" smtClean="0"/>
          </a:p>
          <a:p>
            <a:r>
              <a:rPr lang="en-US" dirty="0" smtClean="0"/>
              <a:t>Safety stock</a:t>
            </a:r>
          </a:p>
          <a:p>
            <a:pPr lvl="1"/>
            <a:endParaRPr lang="en-US" dirty="0" smtClean="0"/>
          </a:p>
          <a:p>
            <a:pPr lvl="1"/>
            <a:endParaRPr lang="en-US" dirty="0" smtClean="0"/>
          </a:p>
          <a:p>
            <a:pPr lvl="1"/>
            <a:endParaRPr lang="en-US" dirty="0" smtClean="0"/>
          </a:p>
          <a:p>
            <a:pPr lvl="1"/>
            <a:endParaRPr lang="en-US" dirty="0" smtClean="0"/>
          </a:p>
        </p:txBody>
      </p:sp>
      <p:sp>
        <p:nvSpPr>
          <p:cNvPr id="29699" name="Title 2"/>
          <p:cNvSpPr>
            <a:spLocks noGrp="1"/>
          </p:cNvSpPr>
          <p:nvPr>
            <p:ph type="title"/>
          </p:nvPr>
        </p:nvSpPr>
        <p:spPr>
          <a:xfrm>
            <a:off x="0" y="1588"/>
            <a:ext cx="9144000" cy="1228725"/>
          </a:xfrm>
        </p:spPr>
        <p:txBody>
          <a:bodyPr/>
          <a:lstStyle/>
          <a:p>
            <a:r>
              <a:rPr lang="en-US" smtClean="0"/>
              <a:t>Working capital includes inventory, which has several components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3" name="Content Placeholder 3"/>
          <p:cNvGraphicFramePr>
            <a:graphicFrameLocks/>
          </p:cNvGraphicFramePr>
          <p:nvPr/>
        </p:nvGraphicFramePr>
        <p:xfrm>
          <a:off x="1754694" y="62231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Rectangle 33"/>
          <p:cNvSpPr/>
          <p:nvPr/>
        </p:nvSpPr>
        <p:spPr>
          <a:xfrm>
            <a:off x="3959104" y="105131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5" name="Rectangle 34"/>
          <p:cNvSpPr/>
          <p:nvPr/>
        </p:nvSpPr>
        <p:spPr>
          <a:xfrm>
            <a:off x="2484210" y="341429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6" name="Rectangle 35"/>
          <p:cNvSpPr/>
          <p:nvPr/>
        </p:nvSpPr>
        <p:spPr>
          <a:xfrm>
            <a:off x="4946932" y="341429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7" name="Rectangle 36"/>
          <p:cNvSpPr/>
          <p:nvPr/>
        </p:nvSpPr>
        <p:spPr>
          <a:xfrm>
            <a:off x="3335582" y="246294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42" name="AutoShape 35"/>
          <p:cNvCxnSpPr>
            <a:cxnSpLocks noChangeShapeType="1"/>
          </p:cNvCxnSpPr>
          <p:nvPr/>
        </p:nvCxnSpPr>
        <p:spPr bwMode="auto">
          <a:xfrm flipH="1">
            <a:off x="1239138" y="4008630"/>
            <a:ext cx="1692275" cy="315913"/>
          </a:xfrm>
          <a:prstGeom prst="straightConnector1">
            <a:avLst/>
          </a:prstGeom>
          <a:noFill/>
          <a:ln w="12700">
            <a:solidFill>
              <a:srgbClr val="FFCCCC"/>
            </a:solidFill>
            <a:round/>
            <a:headEnd type="none" w="sm" len="sm"/>
            <a:tailEnd type="none" w="sm" len="sm"/>
          </a:ln>
        </p:spPr>
      </p:cxnSp>
      <p:cxnSp>
        <p:nvCxnSpPr>
          <p:cNvPr id="43" name="AutoShape 36"/>
          <p:cNvCxnSpPr>
            <a:cxnSpLocks noChangeShapeType="1"/>
          </p:cNvCxnSpPr>
          <p:nvPr/>
        </p:nvCxnSpPr>
        <p:spPr bwMode="auto">
          <a:xfrm flipH="1">
            <a:off x="2351975" y="4008630"/>
            <a:ext cx="579438" cy="315913"/>
          </a:xfrm>
          <a:prstGeom prst="straightConnector1">
            <a:avLst/>
          </a:prstGeom>
          <a:noFill/>
          <a:ln w="12700">
            <a:solidFill>
              <a:srgbClr val="FFCCCC"/>
            </a:solidFill>
            <a:round/>
            <a:headEnd type="none" w="sm" len="sm"/>
            <a:tailEnd type="none" w="sm" len="sm"/>
          </a:ln>
        </p:spPr>
      </p:cxnSp>
      <p:cxnSp>
        <p:nvCxnSpPr>
          <p:cNvPr id="44" name="AutoShape 41"/>
          <p:cNvCxnSpPr>
            <a:cxnSpLocks noChangeShapeType="1"/>
          </p:cNvCxnSpPr>
          <p:nvPr/>
        </p:nvCxnSpPr>
        <p:spPr bwMode="auto">
          <a:xfrm flipH="1" flipV="1">
            <a:off x="2931413" y="4008630"/>
            <a:ext cx="1649412" cy="315913"/>
          </a:xfrm>
          <a:prstGeom prst="straightConnector1">
            <a:avLst/>
          </a:prstGeom>
          <a:noFill/>
          <a:ln w="12700">
            <a:solidFill>
              <a:srgbClr val="FFCCCC"/>
            </a:solidFill>
            <a:round/>
            <a:headEnd/>
            <a:tailEnd/>
          </a:ln>
        </p:spPr>
      </p:cxnSp>
      <p:cxnSp>
        <p:nvCxnSpPr>
          <p:cNvPr id="45" name="AutoShape 42"/>
          <p:cNvCxnSpPr>
            <a:cxnSpLocks noChangeShapeType="1"/>
          </p:cNvCxnSpPr>
          <p:nvPr/>
        </p:nvCxnSpPr>
        <p:spPr bwMode="auto">
          <a:xfrm>
            <a:off x="2931413" y="4008630"/>
            <a:ext cx="534987" cy="315913"/>
          </a:xfrm>
          <a:prstGeom prst="straightConnector1">
            <a:avLst/>
          </a:prstGeom>
          <a:noFill/>
          <a:ln w="12700">
            <a:solidFill>
              <a:srgbClr val="FFCCCC"/>
            </a:solidFill>
            <a:round/>
            <a:headEnd/>
            <a:tailEnd/>
          </a:ln>
        </p:spPr>
      </p:cxnSp>
      <p:sp>
        <p:nvSpPr>
          <p:cNvPr id="46" name="Text Box 46"/>
          <p:cNvSpPr txBox="1">
            <a:spLocks noChangeArrowheads="1"/>
          </p:cNvSpPr>
          <p:nvPr/>
        </p:nvSpPr>
        <p:spPr bwMode="auto">
          <a:xfrm>
            <a:off x="7501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Sizing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How much capacity?</a:t>
            </a:r>
          </a:p>
        </p:txBody>
      </p:sp>
      <p:sp>
        <p:nvSpPr>
          <p:cNvPr id="47" name="Text Box 47"/>
          <p:cNvSpPr txBox="1">
            <a:spLocks noChangeArrowheads="1"/>
          </p:cNvSpPr>
          <p:nvPr/>
        </p:nvSpPr>
        <p:spPr bwMode="auto">
          <a:xfrm>
            <a:off x="29726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What kind of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
        <p:nvSpPr>
          <p:cNvPr id="48" name="Text Box 48"/>
          <p:cNvSpPr txBox="1">
            <a:spLocks noChangeArrowheads="1"/>
          </p:cNvSpPr>
          <p:nvPr/>
        </p:nvSpPr>
        <p:spPr bwMode="auto">
          <a:xfrm>
            <a:off x="1861438" y="4319780"/>
            <a:ext cx="1023937" cy="868363"/>
          </a:xfrm>
          <a:prstGeom prst="rect">
            <a:avLst/>
          </a:prstGeom>
          <a:solidFill>
            <a:srgbClr val="99FF66"/>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Timing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When to expand or contract?</a:t>
            </a:r>
          </a:p>
        </p:txBody>
      </p:sp>
      <p:sp>
        <p:nvSpPr>
          <p:cNvPr id="49" name="Text Box 49"/>
          <p:cNvSpPr txBox="1">
            <a:spLocks noChangeArrowheads="1"/>
          </p:cNvSpPr>
          <p:nvPr/>
        </p:nvSpPr>
        <p:spPr bwMode="auto">
          <a:xfrm>
            <a:off x="408393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Location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Where to position our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519" name="Freeform 23"/>
          <p:cNvSpPr>
            <a:spLocks/>
          </p:cNvSpPr>
          <p:nvPr/>
        </p:nvSpPr>
        <p:spPr bwMode="auto">
          <a:xfrm>
            <a:off x="1498600" y="1516063"/>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746498" name="Rectangle 2"/>
          <p:cNvSpPr>
            <a:spLocks noGrp="1" noChangeArrowheads="1"/>
          </p:cNvSpPr>
          <p:nvPr>
            <p:ph type="title"/>
          </p:nvPr>
        </p:nvSpPr>
        <p:spPr>
          <a:noFill/>
          <a:ln/>
        </p:spPr>
        <p:txBody>
          <a:bodyPr/>
          <a:lstStyle/>
          <a:p>
            <a:r>
              <a:rPr lang="en-US"/>
              <a:t>Safety Stocks &amp; Service Levels: </a:t>
            </a:r>
            <a:br>
              <a:rPr lang="en-US"/>
            </a:br>
            <a:r>
              <a:rPr lang="en-US"/>
              <a:t>	The relationship</a:t>
            </a:r>
            <a:endParaRPr lang="en-US" sz="2400"/>
          </a:p>
        </p:txBody>
      </p:sp>
      <p:sp>
        <p:nvSpPr>
          <p:cNvPr id="746499" name="Rectangle 3"/>
          <p:cNvSpPr>
            <a:spLocks noGrp="1" noChangeArrowheads="1"/>
          </p:cNvSpPr>
          <p:nvPr>
            <p:ph type="body" idx="1"/>
          </p:nvPr>
        </p:nvSpPr>
        <p:spPr>
          <a:xfrm>
            <a:off x="482600" y="3994150"/>
            <a:ext cx="8261350" cy="2105025"/>
          </a:xfrm>
        </p:spPr>
        <p:txBody>
          <a:bodyPr/>
          <a:lstStyle/>
          <a:p>
            <a:pPr>
              <a:buClr>
                <a:srgbClr val="FE022A"/>
              </a:buClr>
              <a:buFont typeface="Wingdings" pitchFamily="2" charset="2"/>
              <a:buChar char="Ø"/>
            </a:pPr>
            <a:r>
              <a:rPr lang="en-US" dirty="0" smtClean="0"/>
              <a:t>What is the “at risk period”?</a:t>
            </a:r>
          </a:p>
          <a:p>
            <a:pPr>
              <a:buClr>
                <a:srgbClr val="FE022A"/>
              </a:buClr>
              <a:buFont typeface="Wingdings" pitchFamily="2" charset="2"/>
              <a:buChar char="Ø"/>
            </a:pPr>
            <a:r>
              <a:rPr lang="en-US" dirty="0" smtClean="0"/>
              <a:t>What is the service level?</a:t>
            </a:r>
          </a:p>
          <a:p>
            <a:pPr>
              <a:buClr>
                <a:srgbClr val="FE022A"/>
              </a:buClr>
              <a:buFont typeface="Wingdings" pitchFamily="2" charset="2"/>
              <a:buChar char="Ø"/>
            </a:pPr>
            <a:endParaRPr lang="en-US" dirty="0" smtClean="0"/>
          </a:p>
          <a:p>
            <a:pPr>
              <a:buClr>
                <a:srgbClr val="FE022A"/>
              </a:buClr>
              <a:buFont typeface="Wingdings" pitchFamily="2" charset="2"/>
              <a:buChar char="Ø"/>
            </a:pPr>
            <a:r>
              <a:rPr lang="en-US" dirty="0" smtClean="0"/>
              <a:t>To </a:t>
            </a:r>
            <a:r>
              <a:rPr lang="en-US" dirty="0"/>
              <a:t>do numbers, we need:</a:t>
            </a:r>
          </a:p>
          <a:p>
            <a:pPr lvl="1">
              <a:buFont typeface="Wingdings" pitchFamily="2" charset="2"/>
              <a:buChar char="§"/>
            </a:pPr>
            <a:r>
              <a:rPr lang="en-US" dirty="0"/>
              <a:t>Mean and </a:t>
            </a:r>
            <a:r>
              <a:rPr lang="en-US" dirty="0" err="1"/>
              <a:t>stdev</a:t>
            </a:r>
            <a:r>
              <a:rPr lang="en-US" dirty="0"/>
              <a:t> </a:t>
            </a:r>
            <a:r>
              <a:rPr lang="en-US" dirty="0">
                <a:latin typeface="Symbol" pitchFamily="18" charset="2"/>
              </a:rPr>
              <a:t>s</a:t>
            </a:r>
            <a:r>
              <a:rPr lang="en-US" dirty="0"/>
              <a:t> of demand during </a:t>
            </a:r>
            <a:r>
              <a:rPr lang="en-US" dirty="0" smtClean="0"/>
              <a:t>at risk period</a:t>
            </a:r>
          </a:p>
          <a:p>
            <a:pPr lvl="1">
              <a:buFont typeface="Wingdings" pitchFamily="2" charset="2"/>
              <a:buChar char="§"/>
            </a:pPr>
            <a:r>
              <a:rPr lang="en-US" dirty="0" smtClean="0"/>
              <a:t>Either </a:t>
            </a:r>
            <a:r>
              <a:rPr lang="en-US" dirty="0"/>
              <a:t>Excel or tables with z - value such </a:t>
            </a:r>
            <a:r>
              <a:rPr lang="en-US" dirty="0" smtClean="0"/>
              <a:t>that</a:t>
            </a:r>
          </a:p>
          <a:p>
            <a:pPr lvl="2" algn="ctr">
              <a:buNone/>
            </a:pPr>
            <a:r>
              <a:rPr lang="en-US" sz="2000" dirty="0" smtClean="0"/>
              <a:t>CSL </a:t>
            </a:r>
            <a:r>
              <a:rPr lang="en-US" sz="2000" dirty="0"/>
              <a:t>= </a:t>
            </a:r>
            <a:r>
              <a:rPr lang="en-US" sz="2000" dirty="0" err="1" smtClean="0"/>
              <a:t>normsdist</a:t>
            </a:r>
            <a:r>
              <a:rPr lang="en-US" sz="2000" i="1" dirty="0" smtClean="0"/>
              <a:t>(z</a:t>
            </a:r>
            <a:r>
              <a:rPr lang="en-US" sz="2000" i="1" dirty="0"/>
              <a:t>)</a:t>
            </a:r>
            <a:r>
              <a:rPr lang="en-US" sz="2000" dirty="0"/>
              <a:t> </a:t>
            </a:r>
            <a:r>
              <a:rPr lang="en-US" sz="2000" dirty="0" smtClean="0"/>
              <a:t>or </a:t>
            </a:r>
            <a:r>
              <a:rPr lang="en-US" sz="2000" i="1" dirty="0" smtClean="0"/>
              <a:t>z </a:t>
            </a:r>
            <a:r>
              <a:rPr lang="en-US" sz="2000" dirty="0" smtClean="0"/>
              <a:t>= </a:t>
            </a:r>
            <a:r>
              <a:rPr lang="en-US" sz="2000" dirty="0" err="1" smtClean="0"/>
              <a:t>normsinv</a:t>
            </a:r>
            <a:r>
              <a:rPr lang="en-US" sz="2000" dirty="0" smtClean="0"/>
              <a:t>(CSL)</a:t>
            </a:r>
            <a:endParaRPr lang="en-US" sz="2000" dirty="0"/>
          </a:p>
        </p:txBody>
      </p:sp>
      <p:sp>
        <p:nvSpPr>
          <p:cNvPr id="746500" name="Rectangle 4"/>
          <p:cNvSpPr>
            <a:spLocks noChangeArrowheads="1"/>
          </p:cNvSpPr>
          <p:nvPr/>
        </p:nvSpPr>
        <p:spPr bwMode="auto">
          <a:xfrm>
            <a:off x="4137025" y="3271838"/>
            <a:ext cx="711200"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mean</a:t>
            </a:r>
          </a:p>
        </p:txBody>
      </p:sp>
      <p:sp>
        <p:nvSpPr>
          <p:cNvPr id="746503" name="Line 7"/>
          <p:cNvSpPr>
            <a:spLocks noChangeShapeType="1"/>
          </p:cNvSpPr>
          <p:nvPr/>
        </p:nvSpPr>
        <p:spPr bwMode="auto">
          <a:xfrm>
            <a:off x="1344613" y="3098800"/>
            <a:ext cx="6723062"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46504" name="Line 8"/>
          <p:cNvSpPr>
            <a:spLocks noChangeShapeType="1"/>
          </p:cNvSpPr>
          <p:nvPr/>
        </p:nvSpPr>
        <p:spPr bwMode="auto">
          <a:xfrm flipV="1">
            <a:off x="4402138" y="1317625"/>
            <a:ext cx="0" cy="1878013"/>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746512" name="Rectangle 16"/>
          <p:cNvSpPr>
            <a:spLocks noChangeArrowheads="1"/>
          </p:cNvSpPr>
          <p:nvPr/>
        </p:nvSpPr>
        <p:spPr bwMode="auto">
          <a:xfrm>
            <a:off x="6710363" y="3111500"/>
            <a:ext cx="1311576" cy="523220"/>
          </a:xfrm>
          <a:prstGeom prst="rect">
            <a:avLst/>
          </a:prstGeom>
          <a:noFill/>
          <a:ln w="12700">
            <a:noFill/>
            <a:miter lim="800000"/>
            <a:headEnd type="none" w="sm" len="sm"/>
            <a:tailEnd type="none" w="sm" len="sm"/>
          </a:ln>
          <a:effectLst/>
        </p:spPr>
        <p:txBody>
          <a:bodyPr wrap="none">
            <a:spAutoFit/>
          </a:bodyPr>
          <a:lstStyle/>
          <a:p>
            <a:pPr eaLnBrk="0" hangingPunct="0"/>
            <a:r>
              <a:rPr lang="en-US" sz="1400" dirty="0">
                <a:solidFill>
                  <a:srgbClr val="000000"/>
                </a:solidFill>
                <a:latin typeface="Arial" pitchFamily="34" charset="0"/>
              </a:rPr>
              <a:t>demand during </a:t>
            </a:r>
          </a:p>
          <a:p>
            <a:pPr eaLnBrk="0" hangingPunct="0"/>
            <a:r>
              <a:rPr lang="en-US" sz="1400" dirty="0" smtClean="0">
                <a:solidFill>
                  <a:srgbClr val="000000"/>
                </a:solidFill>
                <a:latin typeface="Arial" pitchFamily="34" charset="0"/>
              </a:rPr>
              <a:t>“at risk” period</a:t>
            </a:r>
            <a:endParaRPr lang="en-US" sz="1400" dirty="0">
              <a:solidFill>
                <a:srgbClr val="000000"/>
              </a:solidFill>
              <a:latin typeface="Arial" pitchFamily="34" charset="0"/>
            </a:endParaRPr>
          </a:p>
        </p:txBody>
      </p:sp>
      <p:sp>
        <p:nvSpPr>
          <p:cNvPr id="746513" name="AutoShape 17"/>
          <p:cNvSpPr>
            <a:spLocks/>
          </p:cNvSpPr>
          <p:nvPr/>
        </p:nvSpPr>
        <p:spPr bwMode="auto">
          <a:xfrm>
            <a:off x="6234113" y="1471613"/>
            <a:ext cx="1441450" cy="725487"/>
          </a:xfrm>
          <a:prstGeom prst="borderCallout1">
            <a:avLst>
              <a:gd name="adj1" fmla="val 15755"/>
              <a:gd name="adj2" fmla="val -5287"/>
              <a:gd name="adj3" fmla="val 200875"/>
              <a:gd name="adj4" fmla="val -4438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746514" name="AutoShape 18"/>
          <p:cNvSpPr>
            <a:spLocks/>
          </p:cNvSpPr>
          <p:nvPr/>
        </p:nvSpPr>
        <p:spPr bwMode="auto">
          <a:xfrm>
            <a:off x="415925" y="1458913"/>
            <a:ext cx="1671638" cy="717550"/>
          </a:xfrm>
          <a:prstGeom prst="borderCallout1">
            <a:avLst>
              <a:gd name="adj1" fmla="val 15931"/>
              <a:gd name="adj2" fmla="val 104560"/>
              <a:gd name="adj3" fmla="val 147347"/>
              <a:gd name="adj4" fmla="val 202185"/>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Cycle Service Level (CSL)</a:t>
            </a:r>
          </a:p>
        </p:txBody>
      </p:sp>
      <p:sp>
        <p:nvSpPr>
          <p:cNvPr id="746515" name="AutoShape 19"/>
          <p:cNvSpPr>
            <a:spLocks noChangeArrowheads="1"/>
          </p:cNvSpPr>
          <p:nvPr/>
        </p:nvSpPr>
        <p:spPr bwMode="auto">
          <a:xfrm>
            <a:off x="4411663" y="2801938"/>
            <a:ext cx="984250" cy="581025"/>
          </a:xfrm>
          <a:prstGeom prst="rightArrow">
            <a:avLst>
              <a:gd name="adj1" fmla="val 50000"/>
              <a:gd name="adj2" fmla="val 42350"/>
            </a:avLst>
          </a:prstGeom>
          <a:solidFill>
            <a:srgbClr val="FFFF99"/>
          </a:solidFill>
          <a:ln w="12700">
            <a:solidFill>
              <a:schemeClr val="tx1"/>
            </a:solidFill>
            <a:miter lim="800000"/>
            <a:headEnd type="none" w="sm" len="sm"/>
            <a:tailEnd type="none" w="sm" len="sm"/>
          </a:ln>
          <a:effectLst/>
        </p:spPr>
        <p:txBody>
          <a:bodyPr wrap="none" anchor="ctr"/>
          <a:lstStyle/>
          <a:p>
            <a:pPr algn="ctr" eaLnBrk="0" hangingPunct="0"/>
            <a:r>
              <a:rPr lang="en-US" sz="1600" b="1" i="1">
                <a:solidFill>
                  <a:srgbClr val="FF0000"/>
                </a:solidFill>
                <a:latin typeface="Arial" pitchFamily="34" charset="0"/>
              </a:rPr>
              <a:t>I</a:t>
            </a:r>
            <a:r>
              <a:rPr lang="en-US" sz="1600" b="1" i="1" baseline="-25000">
                <a:solidFill>
                  <a:srgbClr val="FF0000"/>
                </a:solidFill>
                <a:latin typeface="Arial" pitchFamily="34" charset="0"/>
              </a:rPr>
              <a:t>s</a:t>
            </a:r>
            <a:r>
              <a:rPr lang="en-US" sz="1600" b="1">
                <a:solidFill>
                  <a:srgbClr val="FF0000"/>
                </a:solidFill>
                <a:latin typeface="Arial" pitchFamily="34" charset="0"/>
              </a:rPr>
              <a:t> = </a:t>
            </a:r>
            <a:r>
              <a:rPr lang="en-US" sz="1600" b="1" i="1">
                <a:solidFill>
                  <a:srgbClr val="FF0000"/>
                </a:solidFill>
                <a:latin typeface="Arial" pitchFamily="34" charset="0"/>
              </a:rPr>
              <a:t>z</a:t>
            </a:r>
            <a:r>
              <a:rPr lang="en-US" sz="1600" b="1">
                <a:solidFill>
                  <a:srgbClr val="FF0000"/>
                </a:solidFill>
                <a:latin typeface="Arial" pitchFamily="34" charset="0"/>
              </a:rPr>
              <a:t> </a:t>
            </a:r>
            <a:r>
              <a:rPr lang="en-US" sz="1600" b="1">
                <a:solidFill>
                  <a:srgbClr val="FF0000"/>
                </a:solidFill>
                <a:latin typeface="Symbol" pitchFamily="18" charset="2"/>
              </a:rPr>
              <a:t>s</a:t>
            </a:r>
          </a:p>
        </p:txBody>
      </p:sp>
      <p:sp>
        <p:nvSpPr>
          <p:cNvPr id="746516" name="Line 20"/>
          <p:cNvSpPr>
            <a:spLocks noChangeShapeType="1"/>
          </p:cNvSpPr>
          <p:nvPr/>
        </p:nvSpPr>
        <p:spPr bwMode="auto">
          <a:xfrm flipV="1">
            <a:off x="5392738" y="2459038"/>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746517" name="Rectangle 21"/>
          <p:cNvSpPr>
            <a:spLocks noChangeArrowheads="1"/>
          </p:cNvSpPr>
          <p:nvPr/>
        </p:nvSpPr>
        <p:spPr bwMode="auto">
          <a:xfrm>
            <a:off x="4271963" y="3486150"/>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0</a:t>
            </a:r>
          </a:p>
        </p:txBody>
      </p:sp>
      <p:sp>
        <p:nvSpPr>
          <p:cNvPr id="746518" name="Rectangle 22"/>
          <p:cNvSpPr>
            <a:spLocks noChangeArrowheads="1"/>
          </p:cNvSpPr>
          <p:nvPr/>
        </p:nvSpPr>
        <p:spPr bwMode="auto">
          <a:xfrm>
            <a:off x="5300663" y="3460750"/>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i="1">
                <a:solidFill>
                  <a:srgbClr val="000000"/>
                </a:solidFill>
                <a:latin typeface="Arial" pitchFamily="34" charset="0"/>
              </a:rPr>
              <a:t>z</a:t>
            </a:r>
          </a:p>
        </p:txBody>
      </p:sp>
      <p:sp>
        <p:nvSpPr>
          <p:cNvPr id="746520" name="Freeform 24"/>
          <p:cNvSpPr>
            <a:spLocks/>
          </p:cNvSpPr>
          <p:nvPr/>
        </p:nvSpPr>
        <p:spPr bwMode="auto">
          <a:xfrm>
            <a:off x="5391150" y="2647950"/>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“At risk period” = L + T = 1.28 months</a:t>
            </a:r>
          </a:p>
          <a:p>
            <a:pPr lvl="1"/>
            <a:r>
              <a:rPr lang="en-US" dirty="0" smtClean="0"/>
              <a:t>L = </a:t>
            </a:r>
            <a:r>
              <a:rPr lang="en-US" dirty="0" err="1" smtClean="0"/>
              <a:t>leadtime</a:t>
            </a:r>
            <a:endParaRPr lang="en-US" dirty="0" smtClean="0"/>
          </a:p>
          <a:p>
            <a:pPr lvl="1"/>
            <a:r>
              <a:rPr lang="en-US" dirty="0" smtClean="0"/>
              <a:t>T = inventory review period = time between orders</a:t>
            </a:r>
          </a:p>
          <a:p>
            <a:r>
              <a:rPr lang="en-US" dirty="0" smtClean="0">
                <a:latin typeface="Symbol" pitchFamily="18" charset="2"/>
              </a:rPr>
              <a:t>s</a:t>
            </a:r>
            <a:r>
              <a:rPr lang="en-US" dirty="0" smtClean="0"/>
              <a:t> = </a:t>
            </a:r>
            <a:r>
              <a:rPr lang="en-US" dirty="0" err="1" smtClean="0"/>
              <a:t>sqrt</a:t>
            </a:r>
            <a:r>
              <a:rPr lang="en-US" dirty="0" smtClean="0"/>
              <a:t>(1.28)*20,160 = 22,808</a:t>
            </a:r>
          </a:p>
          <a:p>
            <a:pPr lvl="1"/>
            <a:r>
              <a:rPr lang="en-US" i="1" dirty="0" smtClean="0"/>
              <a:t>Total </a:t>
            </a:r>
            <a:r>
              <a:rPr lang="en-US" dirty="0" smtClean="0"/>
              <a:t>risk over L + T</a:t>
            </a:r>
            <a:endParaRPr lang="en-US" i="1" dirty="0" smtClean="0"/>
          </a:p>
          <a:p>
            <a:r>
              <a:rPr lang="en-US" dirty="0" smtClean="0"/>
              <a:t>Safety stock = 1.65 * 22,808 = 37,634 units</a:t>
            </a:r>
          </a:p>
          <a:p>
            <a:pPr lvl="1"/>
            <a:r>
              <a:rPr lang="en-US" dirty="0" smtClean="0"/>
              <a:t>COGS from </a:t>
            </a:r>
            <a:r>
              <a:rPr lang="en-US" dirty="0" err="1" smtClean="0"/>
              <a:t>Mex</a:t>
            </a:r>
            <a:r>
              <a:rPr lang="en-US" dirty="0" smtClean="0"/>
              <a:t> = $661.54/unit</a:t>
            </a:r>
          </a:p>
          <a:p>
            <a:pPr lvl="1"/>
            <a:r>
              <a:rPr lang="en-US" dirty="0" smtClean="0"/>
              <a:t>Unit holding cost = 15%/year * $661.64 = $99.24/year = $8.27/month</a:t>
            </a:r>
          </a:p>
          <a:p>
            <a:pPr lvl="1"/>
            <a:r>
              <a:rPr lang="en-US" dirty="0" smtClean="0"/>
              <a:t>Monthly SS carrying cost = 37,634 * $8.27/month = $311,252/month</a:t>
            </a:r>
            <a:endParaRPr lang="en-US" dirty="0"/>
          </a:p>
        </p:txBody>
      </p:sp>
      <p:sp>
        <p:nvSpPr>
          <p:cNvPr id="3" name="Title 2"/>
          <p:cNvSpPr>
            <a:spLocks noGrp="1"/>
          </p:cNvSpPr>
          <p:nvPr>
            <p:ph type="title"/>
          </p:nvPr>
        </p:nvSpPr>
        <p:spPr/>
        <p:txBody>
          <a:bodyPr/>
          <a:lstStyle/>
          <a:p>
            <a:r>
              <a:rPr lang="en-US" dirty="0" smtClean="0"/>
              <a:t>LEX 100021: single sourcing from Mexico</a:t>
            </a:r>
            <a:br>
              <a:rPr lang="en-US" dirty="0" smtClean="0"/>
            </a:b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5747" name="Rectangle 3"/>
          <p:cNvSpPr>
            <a:spLocks noGrp="1" noChangeArrowheads="1"/>
          </p:cNvSpPr>
          <p:nvPr>
            <p:ph idx="1"/>
          </p:nvPr>
        </p:nvSpPr>
        <p:spPr/>
        <p:txBody>
          <a:bodyPr/>
          <a:lstStyle/>
          <a:p>
            <a:pPr eaLnBrk="1" hangingPunct="1">
              <a:lnSpc>
                <a:spcPct val="80000"/>
              </a:lnSpc>
            </a:pPr>
            <a:r>
              <a:rPr lang="en-US" sz="2400" b="1" dirty="0" smtClean="0"/>
              <a:t>Capacity Timing</a:t>
            </a:r>
            <a:r>
              <a:rPr lang="en-US" dirty="0" smtClean="0"/>
              <a:t>: </a:t>
            </a:r>
          </a:p>
          <a:p>
            <a:pPr lvl="1" eaLnBrk="1" hangingPunct="1">
              <a:lnSpc>
                <a:spcPct val="80000"/>
              </a:lnSpc>
            </a:pPr>
            <a:r>
              <a:rPr lang="en-US" sz="2000" dirty="0" smtClean="0"/>
              <a:t>Five different strategies: demand chasing, lead, lag, hybrid/smoothing, follow-competitor</a:t>
            </a:r>
          </a:p>
          <a:p>
            <a:pPr lvl="1" eaLnBrk="1" hangingPunct="1">
              <a:lnSpc>
                <a:spcPct val="80000"/>
              </a:lnSpc>
            </a:pPr>
            <a:r>
              <a:rPr lang="en-US" sz="2000" dirty="0" smtClean="0"/>
              <a:t>Key drivers illustrated by basic timing model: discount factor, </a:t>
            </a:r>
            <a:r>
              <a:rPr lang="en-US" sz="2000" dirty="0" err="1" smtClean="0"/>
              <a:t>EoS</a:t>
            </a:r>
            <a:r>
              <a:rPr lang="en-US" sz="2000" dirty="0" smtClean="0"/>
              <a:t>, demand growth and volatility</a:t>
            </a:r>
          </a:p>
          <a:p>
            <a:pPr lvl="1" eaLnBrk="1" hangingPunct="1">
              <a:lnSpc>
                <a:spcPct val="80000"/>
              </a:lnSpc>
            </a:pPr>
            <a:r>
              <a:rPr lang="en-US" sz="2000" dirty="0" smtClean="0"/>
              <a:t>Strategic timing optimization using real options</a:t>
            </a:r>
          </a:p>
          <a:p>
            <a:pPr lvl="1" eaLnBrk="1" hangingPunct="1">
              <a:lnSpc>
                <a:spcPct val="80000"/>
              </a:lnSpc>
            </a:pPr>
            <a:endParaRPr lang="en-US" sz="2000" dirty="0" smtClean="0"/>
          </a:p>
          <a:p>
            <a:pPr eaLnBrk="1" hangingPunct="1">
              <a:lnSpc>
                <a:spcPct val="80000"/>
              </a:lnSpc>
            </a:pPr>
            <a:r>
              <a:rPr lang="en-US" sz="2400" b="1" dirty="0" smtClean="0"/>
              <a:t>Capacity Location</a:t>
            </a:r>
            <a:r>
              <a:rPr lang="en-US" sz="2400" dirty="0" smtClean="0"/>
              <a:t>:</a:t>
            </a:r>
          </a:p>
          <a:p>
            <a:pPr lvl="1" eaLnBrk="1" hangingPunct="1">
              <a:lnSpc>
                <a:spcPct val="80000"/>
              </a:lnSpc>
            </a:pPr>
            <a:r>
              <a:rPr lang="en-US" sz="2000" dirty="0" smtClean="0"/>
              <a:t>Location decisions should be integrated with the entire operations strategy. They also explain the forces behind globalization.</a:t>
            </a:r>
          </a:p>
          <a:p>
            <a:pPr lvl="1" eaLnBrk="1" hangingPunct="1">
              <a:lnSpc>
                <a:spcPct val="80000"/>
              </a:lnSpc>
            </a:pPr>
            <a:r>
              <a:rPr lang="en-US" sz="2000" dirty="0" smtClean="0"/>
              <a:t>Four types of location analysis:</a:t>
            </a:r>
          </a:p>
          <a:p>
            <a:pPr marL="1257300" lvl="2" indent="-342900" eaLnBrk="1" hangingPunct="1">
              <a:lnSpc>
                <a:spcPct val="80000"/>
              </a:lnSpc>
              <a:buFont typeface="Times New Roman" pitchFamily="18" charset="0"/>
              <a:buAutoNum type="arabicPeriod"/>
            </a:pPr>
            <a:r>
              <a:rPr lang="en-US" sz="1800" dirty="0" smtClean="0"/>
              <a:t>Geographic or spatial analysis </a:t>
            </a:r>
            <a:r>
              <a:rPr lang="en-US" sz="1800" dirty="0" smtClean="0">
                <a:sym typeface="Symbol" pitchFamily="18" charset="2"/>
              </a:rPr>
              <a:t> TLC</a:t>
            </a:r>
          </a:p>
          <a:p>
            <a:pPr marL="1257300" lvl="2" indent="-342900" eaLnBrk="1" hangingPunct="1">
              <a:lnSpc>
                <a:spcPct val="80000"/>
              </a:lnSpc>
              <a:buFont typeface="Times New Roman" pitchFamily="18" charset="0"/>
              <a:buAutoNum type="arabicPeriod"/>
            </a:pPr>
            <a:r>
              <a:rPr lang="en-US" sz="1800" dirty="0" smtClean="0">
                <a:sym typeface="Symbol" pitchFamily="18" charset="2"/>
              </a:rPr>
              <a:t>Network analysis  </a:t>
            </a:r>
            <a:r>
              <a:rPr lang="en-US" sz="1800" dirty="0" smtClean="0"/>
              <a:t>Should networks be centralized or distributed?  Optimal size of a location</a:t>
            </a:r>
          </a:p>
          <a:p>
            <a:pPr marL="1257300" lvl="2" indent="-342900" eaLnBrk="1" hangingPunct="1">
              <a:lnSpc>
                <a:spcPct val="80000"/>
              </a:lnSpc>
              <a:buFont typeface="Times New Roman" pitchFamily="18" charset="0"/>
              <a:buAutoNum type="arabicPeriod"/>
            </a:pPr>
            <a:r>
              <a:rPr lang="en-US" sz="1800" dirty="0" smtClean="0"/>
              <a:t>Strategic role analysis</a:t>
            </a:r>
            <a:r>
              <a:rPr lang="en-US" sz="1800" dirty="0" smtClean="0">
                <a:sym typeface="Symbol" pitchFamily="18" charset="2"/>
              </a:rPr>
              <a:t> </a:t>
            </a:r>
            <a:r>
              <a:rPr lang="en-US" sz="1800" dirty="0" err="1" smtClean="0">
                <a:sym typeface="Symbol" pitchFamily="18" charset="2"/>
              </a:rPr>
              <a:t>Offshoring</a:t>
            </a:r>
            <a:r>
              <a:rPr lang="en-US" sz="1800" dirty="0" smtClean="0"/>
              <a:t> </a:t>
            </a:r>
          </a:p>
          <a:p>
            <a:pPr marL="1257300" lvl="2" indent="-342900" eaLnBrk="1" hangingPunct="1">
              <a:lnSpc>
                <a:spcPct val="80000"/>
              </a:lnSpc>
              <a:buFont typeface="Times New Roman" pitchFamily="18" charset="0"/>
              <a:buAutoNum type="arabicPeriod"/>
            </a:pPr>
            <a:r>
              <a:rPr lang="en-US" sz="1800" dirty="0" smtClean="0"/>
              <a:t>Competitive analysis</a:t>
            </a:r>
          </a:p>
          <a:p>
            <a:pPr lvl="1" eaLnBrk="1" hangingPunct="1">
              <a:lnSpc>
                <a:spcPct val="80000"/>
              </a:lnSpc>
            </a:pPr>
            <a:endParaRPr lang="en-US" sz="2000" dirty="0" smtClean="0"/>
          </a:p>
        </p:txBody>
      </p:sp>
      <p:sp>
        <p:nvSpPr>
          <p:cNvPr id="27650" name="Rectangle 2"/>
          <p:cNvSpPr>
            <a:spLocks noGrp="1" noChangeArrowheads="1"/>
          </p:cNvSpPr>
          <p:nvPr>
            <p:ph type="title"/>
          </p:nvPr>
        </p:nvSpPr>
        <p:spPr/>
        <p:txBody>
          <a:bodyPr/>
          <a:lstStyle/>
          <a:p>
            <a:pPr eaLnBrk="1" hangingPunct="1"/>
            <a:r>
              <a:rPr lang="en-US" smtClean="0">
                <a:latin typeface="Albertus Extra Bold"/>
              </a:rPr>
              <a:t>Learning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57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157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157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1574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41574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1574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41574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415747">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15747">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415747">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41574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cstate="print"/>
          <a:srcRect/>
          <a:stretch>
            <a:fillRect/>
          </a:stretch>
        </p:blipFill>
        <p:spPr bwMode="auto">
          <a:xfrm>
            <a:off x="1060450" y="28575"/>
            <a:ext cx="7021513" cy="6804025"/>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949325" y="2117725"/>
            <a:ext cx="6711950" cy="3722688"/>
          </a:xfrm>
          <a:prstGeom prst="rect">
            <a:avLst/>
          </a:prstGeom>
          <a:solidFill>
            <a:srgbClr val="EAEAEA"/>
          </a:solidFill>
          <a:ln w="9525">
            <a:noFill/>
            <a:miter lim="800000"/>
            <a:headEnd/>
            <a:tailEnd/>
          </a:ln>
        </p:spPr>
        <p:txBody>
          <a:bodyPr wrap="none" anchor="ctr"/>
          <a:lstStyle/>
          <a:p>
            <a:endParaRPr lang="en-US" sz="1200" smtClean="0">
              <a:solidFill>
                <a:srgbClr val="000000"/>
              </a:solidFill>
              <a:latin typeface="Arial" pitchFamily="34" charset="0"/>
            </a:endParaRPr>
          </a:p>
        </p:txBody>
      </p:sp>
      <p:sp>
        <p:nvSpPr>
          <p:cNvPr id="24579" name="Text Box 3"/>
          <p:cNvSpPr txBox="1">
            <a:spLocks noChangeArrowheads="1"/>
          </p:cNvSpPr>
          <p:nvPr/>
        </p:nvSpPr>
        <p:spPr bwMode="auto">
          <a:xfrm>
            <a:off x="6286500" y="5251450"/>
            <a:ext cx="1271588" cy="3968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Size of area served</a:t>
            </a:r>
          </a:p>
          <a:p>
            <a:pPr algn="r"/>
            <a:r>
              <a:rPr lang="en-US" sz="1000" smtClean="0">
                <a:solidFill>
                  <a:srgbClr val="000000"/>
                </a:solidFill>
                <a:latin typeface="Arial" pitchFamily="34" charset="0"/>
              </a:rPr>
              <a:t>by one location</a:t>
            </a:r>
          </a:p>
        </p:txBody>
      </p:sp>
      <p:sp>
        <p:nvSpPr>
          <p:cNvPr id="24580"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sp>
        <p:nvSpPr>
          <p:cNvPr id="24581" name="Freeform 5"/>
          <p:cNvSpPr>
            <a:spLocks/>
          </p:cNvSpPr>
          <p:nvPr/>
        </p:nvSpPr>
        <p:spPr bwMode="auto">
          <a:xfrm>
            <a:off x="1601788" y="3006725"/>
            <a:ext cx="5651500" cy="2171700"/>
          </a:xfrm>
          <a:custGeom>
            <a:avLst/>
            <a:gdLst>
              <a:gd name="T0" fmla="*/ 0 w 3737"/>
              <a:gd name="T1" fmla="*/ 0 h 1804"/>
              <a:gd name="T2" fmla="*/ 2147483647 w 3737"/>
              <a:gd name="T3" fmla="*/ 2147483647 h 1804"/>
              <a:gd name="T4" fmla="*/ 2147483647 w 3737"/>
              <a:gd name="T5" fmla="*/ 2147483647 h 1804"/>
              <a:gd name="T6" fmla="*/ 2147483647 w 3737"/>
              <a:gd name="T7" fmla="*/ 2147483647 h 1804"/>
              <a:gd name="T8" fmla="*/ 2147483647 w 3737"/>
              <a:gd name="T9" fmla="*/ 2147483647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2" name="Freeform 6"/>
          <p:cNvSpPr>
            <a:spLocks/>
          </p:cNvSpPr>
          <p:nvPr/>
        </p:nvSpPr>
        <p:spPr bwMode="auto">
          <a:xfrm>
            <a:off x="1601788" y="3448050"/>
            <a:ext cx="5656262" cy="1435100"/>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3" name="Freeform 7"/>
          <p:cNvSpPr>
            <a:spLocks/>
          </p:cNvSpPr>
          <p:nvPr/>
        </p:nvSpPr>
        <p:spPr bwMode="auto">
          <a:xfrm>
            <a:off x="1601788" y="2486025"/>
            <a:ext cx="5641975" cy="1747838"/>
          </a:xfrm>
          <a:custGeom>
            <a:avLst/>
            <a:gdLst>
              <a:gd name="T0" fmla="*/ 0 w 3554"/>
              <a:gd name="T1" fmla="*/ 0 h 1452"/>
              <a:gd name="T2" fmla="*/ 2147483647 w 3554"/>
              <a:gd name="T3" fmla="*/ 2147483647 h 1452"/>
              <a:gd name="T4" fmla="*/ 2147483647 w 3554"/>
              <a:gd name="T5" fmla="*/ 2147483647 h 1452"/>
              <a:gd name="T6" fmla="*/ 2147483647 w 3554"/>
              <a:gd name="T7" fmla="*/ 2147483647 h 1452"/>
              <a:gd name="T8" fmla="*/ 2147483647 w 3554"/>
              <a:gd name="T9" fmla="*/ 2147483647 h 1452"/>
              <a:gd name="T10" fmla="*/ 2147483647 w 3554"/>
              <a:gd name="T11" fmla="*/ 2147483647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sz="1200" smtClean="0">
              <a:solidFill>
                <a:srgbClr val="000000"/>
              </a:solidFill>
              <a:latin typeface="Arial" pitchFamily="34" charset="0"/>
            </a:endParaRPr>
          </a:p>
        </p:txBody>
      </p:sp>
      <p:sp>
        <p:nvSpPr>
          <p:cNvPr id="24584" name="Text Box 8"/>
          <p:cNvSpPr txBox="1">
            <a:spLocks noChangeArrowheads="1"/>
          </p:cNvSpPr>
          <p:nvPr/>
        </p:nvSpPr>
        <p:spPr bwMode="auto">
          <a:xfrm>
            <a:off x="1012825" y="2246313"/>
            <a:ext cx="604838" cy="396875"/>
          </a:xfrm>
          <a:prstGeom prst="rect">
            <a:avLst/>
          </a:prstGeom>
          <a:noFill/>
          <a:ln w="9525">
            <a:noFill/>
            <a:miter lim="800000"/>
            <a:headEnd/>
            <a:tailEnd/>
          </a:ln>
        </p:spPr>
        <p:txBody>
          <a:bodyPr wrap="none">
            <a:spAutoFit/>
          </a:bodyPr>
          <a:lstStyle/>
          <a:p>
            <a:r>
              <a:rPr lang="en-US" sz="1000" smtClean="0">
                <a:solidFill>
                  <a:srgbClr val="000000"/>
                </a:solidFill>
                <a:latin typeface="Arial" pitchFamily="34" charset="0"/>
              </a:rPr>
              <a:t>Cost</a:t>
            </a:r>
          </a:p>
          <a:p>
            <a:r>
              <a:rPr lang="en-US" sz="1000" smtClean="0">
                <a:solidFill>
                  <a:srgbClr val="000000"/>
                </a:solidFill>
                <a:latin typeface="Arial" pitchFamily="34" charset="0"/>
              </a:rPr>
              <a:t>per unit</a:t>
            </a:r>
          </a:p>
        </p:txBody>
      </p:sp>
      <p:sp>
        <p:nvSpPr>
          <p:cNvPr id="24585" name="Text Box 9"/>
          <p:cNvSpPr txBox="1">
            <a:spLocks noChangeArrowheads="1"/>
          </p:cNvSpPr>
          <p:nvPr/>
        </p:nvSpPr>
        <p:spPr bwMode="auto">
          <a:xfrm>
            <a:off x="5140325" y="4679950"/>
            <a:ext cx="2065338" cy="396875"/>
          </a:xfrm>
          <a:prstGeom prst="rect">
            <a:avLst/>
          </a:prstGeom>
          <a:noFill/>
          <a:ln w="9525">
            <a:noFill/>
            <a:miter lim="800000"/>
            <a:headEnd/>
            <a:tailEnd/>
          </a:ln>
        </p:spPr>
        <p:txBody>
          <a:bodyPr wrap="none">
            <a:spAutoFit/>
          </a:bodyPr>
          <a:lstStyle/>
          <a:p>
            <a:r>
              <a:rPr lang="en-US" sz="1000" smtClean="0">
                <a:solidFill>
                  <a:srgbClr val="3333CC"/>
                </a:solidFill>
                <a:latin typeface="Arial" pitchFamily="34" charset="0"/>
              </a:rPr>
              <a:t>Costs with increasing returns </a:t>
            </a:r>
          </a:p>
          <a:p>
            <a:r>
              <a:rPr lang="en-US" sz="1000" smtClean="0">
                <a:solidFill>
                  <a:srgbClr val="3333CC"/>
                </a:solidFill>
                <a:latin typeface="Arial" pitchFamily="34" charset="0"/>
              </a:rPr>
              <a:t>to scale (e.g., capacity, inventory)</a:t>
            </a:r>
          </a:p>
        </p:txBody>
      </p:sp>
      <p:sp>
        <p:nvSpPr>
          <p:cNvPr id="24586" name="Text Box 10"/>
          <p:cNvSpPr txBox="1">
            <a:spLocks noChangeArrowheads="1"/>
          </p:cNvSpPr>
          <p:nvPr/>
        </p:nvSpPr>
        <p:spPr bwMode="auto">
          <a:xfrm>
            <a:off x="5122863" y="4224338"/>
            <a:ext cx="2184400" cy="396875"/>
          </a:xfrm>
          <a:prstGeom prst="rect">
            <a:avLst/>
          </a:prstGeom>
          <a:noFill/>
          <a:ln w="9525">
            <a:noFill/>
            <a:miter lim="800000"/>
            <a:headEnd/>
            <a:tailEnd/>
          </a:ln>
        </p:spPr>
        <p:txBody>
          <a:bodyPr wrap="none">
            <a:spAutoFit/>
          </a:bodyPr>
          <a:lstStyle/>
          <a:p>
            <a:pPr algn="r"/>
            <a:r>
              <a:rPr lang="en-US" sz="1000" smtClean="0">
                <a:solidFill>
                  <a:srgbClr val="3333CC"/>
                </a:solidFill>
                <a:latin typeface="Arial" pitchFamily="34" charset="0"/>
              </a:rPr>
              <a:t>Costs with decreasing </a:t>
            </a:r>
          </a:p>
          <a:p>
            <a:pPr algn="r"/>
            <a:r>
              <a:rPr lang="en-US" sz="1000" smtClean="0">
                <a:solidFill>
                  <a:srgbClr val="3333CC"/>
                </a:solidFill>
                <a:latin typeface="Arial" pitchFamily="34" charset="0"/>
              </a:rPr>
              <a:t>returns to scale (e.g. transportation)</a:t>
            </a:r>
          </a:p>
        </p:txBody>
      </p:sp>
      <p:sp>
        <p:nvSpPr>
          <p:cNvPr id="24587" name="Text Box 11"/>
          <p:cNvSpPr txBox="1">
            <a:spLocks noChangeArrowheads="1"/>
          </p:cNvSpPr>
          <p:nvPr/>
        </p:nvSpPr>
        <p:spPr bwMode="auto">
          <a:xfrm>
            <a:off x="5761038" y="3400425"/>
            <a:ext cx="10922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Total cost (sum)</a:t>
            </a:r>
          </a:p>
        </p:txBody>
      </p:sp>
      <p:sp>
        <p:nvSpPr>
          <p:cNvPr id="24588" name="Line 12"/>
          <p:cNvSpPr>
            <a:spLocks noChangeShapeType="1"/>
          </p:cNvSpPr>
          <p:nvPr/>
        </p:nvSpPr>
        <p:spPr bwMode="auto">
          <a:xfrm>
            <a:off x="4083050" y="4205288"/>
            <a:ext cx="0" cy="1000125"/>
          </a:xfrm>
          <a:prstGeom prst="line">
            <a:avLst/>
          </a:prstGeom>
          <a:noFill/>
          <a:ln w="9525">
            <a:solidFill>
              <a:schemeClr val="tx1"/>
            </a:solidFill>
            <a:prstDash val="dash"/>
            <a:round/>
            <a:headEnd/>
            <a:tailEnd type="triangle" w="med" len="med"/>
          </a:ln>
        </p:spPr>
        <p:txBody>
          <a:bodyPr/>
          <a:lstStyle/>
          <a:p>
            <a:endParaRPr lang="en-US" sz="1200" smtClean="0">
              <a:solidFill>
                <a:srgbClr val="000000"/>
              </a:solidFill>
              <a:latin typeface="Arial" pitchFamily="34" charset="0"/>
            </a:endParaRPr>
          </a:p>
        </p:txBody>
      </p:sp>
      <p:sp>
        <p:nvSpPr>
          <p:cNvPr id="24589" name="Text Box 13"/>
          <p:cNvSpPr txBox="1">
            <a:spLocks noChangeArrowheads="1"/>
          </p:cNvSpPr>
          <p:nvPr/>
        </p:nvSpPr>
        <p:spPr bwMode="auto">
          <a:xfrm>
            <a:off x="3397250" y="5232400"/>
            <a:ext cx="1373188" cy="549275"/>
          </a:xfrm>
          <a:prstGeom prst="rect">
            <a:avLst/>
          </a:prstGeom>
          <a:noFill/>
          <a:ln w="9525">
            <a:noFill/>
            <a:miter lim="800000"/>
            <a:headEnd/>
            <a:tailEnd/>
          </a:ln>
        </p:spPr>
        <p:txBody>
          <a:bodyPr wrap="none">
            <a:spAutoFit/>
          </a:bodyPr>
          <a:lstStyle/>
          <a:p>
            <a:pPr algn="ctr"/>
            <a:r>
              <a:rPr lang="en-US" sz="1000" smtClean="0">
                <a:solidFill>
                  <a:srgbClr val="000000"/>
                </a:solidFill>
                <a:latin typeface="Arial" pitchFamily="34" charset="0"/>
              </a:rPr>
              <a:t>Economically optimal</a:t>
            </a:r>
          </a:p>
          <a:p>
            <a:pPr algn="ctr"/>
            <a:r>
              <a:rPr lang="en-US" sz="1000" smtClean="0">
                <a:solidFill>
                  <a:srgbClr val="000000"/>
                </a:solidFill>
                <a:latin typeface="Arial" pitchFamily="34" charset="0"/>
              </a:rPr>
              <a:t>size of area served</a:t>
            </a:r>
          </a:p>
          <a:p>
            <a:pPr algn="ctr"/>
            <a:r>
              <a:rPr lang="en-US" sz="1000" smtClean="0">
                <a:solidFill>
                  <a:srgbClr val="000000"/>
                </a:solidFill>
                <a:latin typeface="Arial" pitchFamily="34" charset="0"/>
              </a:rPr>
              <a:t>from one location</a:t>
            </a:r>
          </a:p>
        </p:txBody>
      </p:sp>
      <p:sp>
        <p:nvSpPr>
          <p:cNvPr id="24590" name="AutoShape 14"/>
          <p:cNvSpPr>
            <a:spLocks noChangeArrowheads="1"/>
          </p:cNvSpPr>
          <p:nvPr/>
        </p:nvSpPr>
        <p:spPr bwMode="auto">
          <a:xfrm>
            <a:off x="1706563" y="5299075"/>
            <a:ext cx="1362075" cy="35401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Distributed network</a:t>
            </a:r>
          </a:p>
        </p:txBody>
      </p:sp>
      <p:sp>
        <p:nvSpPr>
          <p:cNvPr id="24591" name="AutoShape 15"/>
          <p:cNvSpPr>
            <a:spLocks noChangeArrowheads="1"/>
          </p:cNvSpPr>
          <p:nvPr/>
        </p:nvSpPr>
        <p:spPr bwMode="auto">
          <a:xfrm>
            <a:off x="4819650" y="5299075"/>
            <a:ext cx="1362075" cy="35401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Centralized network</a:t>
            </a:r>
          </a:p>
        </p:txBody>
      </p:sp>
      <p:sp>
        <p:nvSpPr>
          <p:cNvPr id="24592" name="Text Box 16"/>
          <p:cNvSpPr txBox="1">
            <a:spLocks noChangeArrowheads="1"/>
          </p:cNvSpPr>
          <p:nvPr/>
        </p:nvSpPr>
        <p:spPr bwMode="auto">
          <a:xfrm>
            <a:off x="1484313" y="5251450"/>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3"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4" name="Rectangle 18"/>
          <p:cNvSpPr>
            <a:spLocks noGrp="1" noChangeArrowheads="1"/>
          </p:cNvSpPr>
          <p:nvPr>
            <p:ph type="title"/>
          </p:nvPr>
        </p:nvSpPr>
        <p:spPr/>
        <p:txBody>
          <a:bodyPr/>
          <a:lstStyle/>
          <a:p>
            <a:pPr eaLnBrk="1" hangingPunct="1"/>
            <a:r>
              <a:rPr lang="en-US" b="1" smtClean="0">
                <a:latin typeface="Albertus Extra Bold"/>
              </a:rPr>
              <a:t>Capacity Location: Network analysis</a:t>
            </a:r>
            <a:br>
              <a:rPr lang="en-US" b="1" smtClean="0">
                <a:latin typeface="Albertus Extra Bold"/>
              </a:rPr>
            </a:br>
            <a:r>
              <a:rPr lang="en-US" b="1" smtClean="0">
                <a:latin typeface="Albertus Extra Bold"/>
              </a:rPr>
              <a:t>	</a:t>
            </a:r>
            <a:r>
              <a:rPr lang="en-US" smtClean="0"/>
              <a:t>Should a network be centralized or distributed?</a:t>
            </a:r>
          </a:p>
        </p:txBody>
      </p:sp>
      <p:sp>
        <p:nvSpPr>
          <p:cNvPr id="24595" name="Text Placeholder 18"/>
          <p:cNvSpPr>
            <a:spLocks noGrp="1"/>
          </p:cNvSpPr>
          <p:nvPr>
            <p:ph type="body" sz="half" idx="1"/>
          </p:nvPr>
        </p:nvSpPr>
        <p:spPr/>
        <p:txBody>
          <a:bodyPr/>
          <a:lstStyle/>
          <a:p>
            <a:r>
              <a:rPr lang="en-US" smtClean="0"/>
              <a:t>Capacity sizing and location are interdependent!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US_map"/>
          <p:cNvPicPr>
            <a:picLocks noChangeAspect="1" noChangeArrowheads="1"/>
          </p:cNvPicPr>
          <p:nvPr/>
        </p:nvPicPr>
        <p:blipFill>
          <a:blip r:embed="rId3" cstate="print"/>
          <a:srcRect l="1482" b="4266"/>
          <a:stretch>
            <a:fillRect/>
          </a:stretch>
        </p:blipFill>
        <p:spPr bwMode="auto">
          <a:xfrm>
            <a:off x="1576388" y="1285875"/>
            <a:ext cx="6081712" cy="4103688"/>
          </a:xfrm>
          <a:prstGeom prst="rect">
            <a:avLst/>
          </a:prstGeom>
          <a:noFill/>
          <a:ln w="9525">
            <a:noFill/>
            <a:miter lim="800000"/>
            <a:headEnd/>
            <a:tailEnd/>
          </a:ln>
        </p:spPr>
      </p:pic>
      <p:sp>
        <p:nvSpPr>
          <p:cNvPr id="25603" name="Oval 3"/>
          <p:cNvSpPr>
            <a:spLocks noChangeArrowheads="1"/>
          </p:cNvSpPr>
          <p:nvPr/>
        </p:nvSpPr>
        <p:spPr bwMode="auto">
          <a:xfrm>
            <a:off x="4367213" y="358457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A</a:t>
            </a:r>
          </a:p>
        </p:txBody>
      </p:sp>
      <p:sp>
        <p:nvSpPr>
          <p:cNvPr id="25604" name="Oval 4"/>
          <p:cNvSpPr>
            <a:spLocks noChangeArrowheads="1"/>
          </p:cNvSpPr>
          <p:nvPr/>
        </p:nvSpPr>
        <p:spPr bwMode="auto">
          <a:xfrm>
            <a:off x="6273800" y="37560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C</a:t>
            </a:r>
          </a:p>
        </p:txBody>
      </p:sp>
      <p:sp>
        <p:nvSpPr>
          <p:cNvPr id="25605" name="Oval 5"/>
          <p:cNvSpPr>
            <a:spLocks noChangeArrowheads="1"/>
          </p:cNvSpPr>
          <p:nvPr/>
        </p:nvSpPr>
        <p:spPr bwMode="auto">
          <a:xfrm>
            <a:off x="3448050" y="29686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B</a:t>
            </a:r>
          </a:p>
        </p:txBody>
      </p:sp>
      <p:sp>
        <p:nvSpPr>
          <p:cNvPr id="25606" name="Rectangle 6"/>
          <p:cNvSpPr>
            <a:spLocks noChangeArrowheads="1"/>
          </p:cNvSpPr>
          <p:nvPr/>
        </p:nvSpPr>
        <p:spPr bwMode="auto">
          <a:xfrm>
            <a:off x="615950" y="6311900"/>
            <a:ext cx="1747838" cy="274638"/>
          </a:xfrm>
          <a:prstGeom prst="rect">
            <a:avLst/>
          </a:prstGeom>
          <a:noFill/>
          <a:ln w="9525">
            <a:noFill/>
            <a:miter lim="800000"/>
            <a:headEnd/>
            <a:tailEnd/>
          </a:ln>
        </p:spPr>
        <p:txBody>
          <a:bodyPr wrap="none">
            <a:spAutoFit/>
          </a:bodyPr>
          <a:lstStyle/>
          <a:p>
            <a:r>
              <a:rPr lang="en-US" sz="1200" i="1" smtClean="0">
                <a:solidFill>
                  <a:srgbClr val="000000"/>
                </a:solidFill>
                <a:latin typeface="Arial" pitchFamily="34" charset="0"/>
              </a:rPr>
              <a:t>http://nationalatlas.gov/</a:t>
            </a:r>
          </a:p>
        </p:txBody>
      </p:sp>
      <p:sp>
        <p:nvSpPr>
          <p:cNvPr id="25607" name="Rectangle 7"/>
          <p:cNvSpPr>
            <a:spLocks noGrp="1" noChangeArrowheads="1"/>
          </p:cNvSpPr>
          <p:nvPr>
            <p:ph type="title"/>
          </p:nvPr>
        </p:nvSpPr>
        <p:spPr/>
        <p:txBody>
          <a:bodyPr/>
          <a:lstStyle/>
          <a:p>
            <a:pPr eaLnBrk="1" hangingPunct="1"/>
            <a:r>
              <a:rPr lang="en-US" b="1" smtClean="0">
                <a:latin typeface="Albertus Extra Bold"/>
              </a:rPr>
              <a:t>Capacity Location: Network analysis </a:t>
            </a:r>
            <a:br>
              <a:rPr lang="en-US" b="1" smtClean="0">
                <a:latin typeface="Albertus Extra Bold"/>
              </a:rPr>
            </a:br>
            <a:r>
              <a:rPr lang="en-US" b="1" smtClean="0">
                <a:latin typeface="Albertus Extra Bold"/>
              </a:rPr>
              <a:t>	</a:t>
            </a:r>
            <a:r>
              <a:rPr lang="en-US" smtClean="0"/>
              <a:t>Capacity timing and location interact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US_population density map"/>
          <p:cNvPicPr>
            <a:picLocks noChangeAspect="1" noChangeArrowheads="1"/>
          </p:cNvPicPr>
          <p:nvPr/>
        </p:nvPicPr>
        <p:blipFill>
          <a:blip r:embed="rId3" cstate="print"/>
          <a:srcRect l="1778" t="7639" r="3555" b="7639"/>
          <a:stretch>
            <a:fillRect/>
          </a:stretch>
        </p:blipFill>
        <p:spPr bwMode="auto">
          <a:xfrm>
            <a:off x="446088" y="1230313"/>
            <a:ext cx="8099425" cy="5060950"/>
          </a:xfrm>
          <a:prstGeom prst="rect">
            <a:avLst/>
          </a:prstGeom>
          <a:noFill/>
          <a:ln w="9525">
            <a:noFill/>
            <a:miter lim="800000"/>
            <a:headEnd/>
            <a:tailEnd/>
          </a:ln>
        </p:spPr>
      </p:pic>
      <p:sp>
        <p:nvSpPr>
          <p:cNvPr id="21507" name="Oval 3"/>
          <p:cNvSpPr>
            <a:spLocks noChangeArrowheads="1"/>
          </p:cNvSpPr>
          <p:nvPr/>
        </p:nvSpPr>
        <p:spPr bwMode="auto">
          <a:xfrm>
            <a:off x="458788" y="3167063"/>
            <a:ext cx="722312" cy="722312"/>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5%</a:t>
            </a:r>
          </a:p>
        </p:txBody>
      </p:sp>
      <p:sp>
        <p:nvSpPr>
          <p:cNvPr id="21508" name="Oval 4"/>
          <p:cNvSpPr>
            <a:spLocks noChangeArrowheads="1"/>
          </p:cNvSpPr>
          <p:nvPr/>
        </p:nvSpPr>
        <p:spPr bwMode="auto">
          <a:xfrm>
            <a:off x="719138" y="3995738"/>
            <a:ext cx="838200" cy="8223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7%</a:t>
            </a:r>
          </a:p>
        </p:txBody>
      </p:sp>
      <p:sp>
        <p:nvSpPr>
          <p:cNvPr id="21509" name="Oval 5"/>
          <p:cNvSpPr>
            <a:spLocks noChangeAspect="1" noChangeArrowheads="1"/>
          </p:cNvSpPr>
          <p:nvPr/>
        </p:nvSpPr>
        <p:spPr bwMode="auto">
          <a:xfrm>
            <a:off x="3883025" y="4386263"/>
            <a:ext cx="1444625" cy="14446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20%</a:t>
            </a:r>
          </a:p>
        </p:txBody>
      </p:sp>
      <p:sp>
        <p:nvSpPr>
          <p:cNvPr id="21510" name="Oval 6"/>
          <p:cNvSpPr>
            <a:spLocks noChangeAspect="1" noChangeArrowheads="1"/>
          </p:cNvSpPr>
          <p:nvPr/>
        </p:nvSpPr>
        <p:spPr bwMode="auto">
          <a:xfrm>
            <a:off x="6223000" y="4103688"/>
            <a:ext cx="1768475" cy="176847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27%</a:t>
            </a:r>
          </a:p>
        </p:txBody>
      </p:sp>
      <p:sp>
        <p:nvSpPr>
          <p:cNvPr id="21511" name="Oval 7"/>
          <p:cNvSpPr>
            <a:spLocks noChangeAspect="1" noChangeArrowheads="1"/>
          </p:cNvSpPr>
          <p:nvPr/>
        </p:nvSpPr>
        <p:spPr bwMode="auto">
          <a:xfrm>
            <a:off x="5216525" y="2360613"/>
            <a:ext cx="1600200" cy="160020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25%</a:t>
            </a:r>
          </a:p>
        </p:txBody>
      </p:sp>
      <p:sp>
        <p:nvSpPr>
          <p:cNvPr id="21512" name="Oval 8"/>
          <p:cNvSpPr>
            <a:spLocks noChangeAspect="1" noChangeArrowheads="1"/>
          </p:cNvSpPr>
          <p:nvPr/>
        </p:nvSpPr>
        <p:spPr bwMode="auto">
          <a:xfrm>
            <a:off x="7100888" y="1970088"/>
            <a:ext cx="1301750" cy="130175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16%</a:t>
            </a:r>
          </a:p>
        </p:txBody>
      </p:sp>
      <p:sp>
        <p:nvSpPr>
          <p:cNvPr id="21513" name="AutoShape 9"/>
          <p:cNvSpPr>
            <a:spLocks noChangeArrowheads="1"/>
          </p:cNvSpPr>
          <p:nvPr/>
        </p:nvSpPr>
        <p:spPr bwMode="auto">
          <a:xfrm>
            <a:off x="5360988" y="3671888"/>
            <a:ext cx="212725" cy="184150"/>
          </a:xfrm>
          <a:prstGeom prst="hexagon">
            <a:avLst>
              <a:gd name="adj" fmla="val 28879"/>
              <a:gd name="vf" fmla="val 115470"/>
            </a:avLst>
          </a:prstGeom>
          <a:solidFill>
            <a:srgbClr val="FF0000"/>
          </a:solidFill>
          <a:ln w="12700">
            <a:solidFill>
              <a:schemeClr val="bg1"/>
            </a:solidFill>
            <a:miter lim="800000"/>
            <a:headEnd/>
            <a:tailEnd/>
          </a:ln>
        </p:spPr>
        <p:txBody>
          <a:bodyPr wrap="none" anchor="ctr"/>
          <a:lstStyle/>
          <a:p>
            <a:endParaRPr lang="en-US" sz="1200" smtClean="0">
              <a:solidFill>
                <a:srgbClr val="000000"/>
              </a:solidFill>
              <a:latin typeface="Arial" pitchFamily="34" charset="0"/>
            </a:endParaRPr>
          </a:p>
        </p:txBody>
      </p:sp>
      <p:sp>
        <p:nvSpPr>
          <p:cNvPr id="21514" name="Text Box 10"/>
          <p:cNvSpPr txBox="1">
            <a:spLocks noChangeArrowheads="1"/>
          </p:cNvSpPr>
          <p:nvPr/>
        </p:nvSpPr>
        <p:spPr bwMode="auto">
          <a:xfrm>
            <a:off x="4713288" y="3454400"/>
            <a:ext cx="673100" cy="228600"/>
          </a:xfrm>
          <a:prstGeom prst="rect">
            <a:avLst/>
          </a:prstGeom>
          <a:solidFill>
            <a:schemeClr val="bg1"/>
          </a:solidFill>
          <a:ln w="9525">
            <a:noFill/>
            <a:miter lim="800000"/>
            <a:headEnd/>
            <a:tailEnd/>
          </a:ln>
        </p:spPr>
        <p:txBody>
          <a:bodyPr>
            <a:spAutoFit/>
          </a:bodyPr>
          <a:lstStyle/>
          <a:p>
            <a:pPr algn="ctr"/>
            <a:r>
              <a:rPr lang="en-US" sz="900" smtClean="0">
                <a:solidFill>
                  <a:srgbClr val="000000"/>
                </a:solidFill>
                <a:latin typeface="Arial" pitchFamily="34" charset="0"/>
              </a:rPr>
              <a:t>St. Louis</a:t>
            </a:r>
          </a:p>
        </p:txBody>
      </p:sp>
      <p:sp>
        <p:nvSpPr>
          <p:cNvPr id="21515" name="Line 11"/>
          <p:cNvSpPr>
            <a:spLocks noChangeShapeType="1"/>
          </p:cNvSpPr>
          <p:nvPr/>
        </p:nvSpPr>
        <p:spPr bwMode="auto">
          <a:xfrm flipH="1" flipV="1">
            <a:off x="963613" y="3543300"/>
            <a:ext cx="4395787" cy="219075"/>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6" name="Text Box 12"/>
          <p:cNvSpPr txBox="1">
            <a:spLocks noChangeArrowheads="1"/>
          </p:cNvSpPr>
          <p:nvPr/>
        </p:nvSpPr>
        <p:spPr bwMode="auto">
          <a:xfrm>
            <a:off x="2486025" y="337661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2063 miles</a:t>
            </a:r>
          </a:p>
        </p:txBody>
      </p:sp>
      <p:sp>
        <p:nvSpPr>
          <p:cNvPr id="21517" name="Line 13"/>
          <p:cNvSpPr>
            <a:spLocks noChangeShapeType="1"/>
          </p:cNvSpPr>
          <p:nvPr/>
        </p:nvSpPr>
        <p:spPr bwMode="auto">
          <a:xfrm flipH="1">
            <a:off x="1366838" y="3790950"/>
            <a:ext cx="3992562" cy="582613"/>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8" name="Text Box 14"/>
          <p:cNvSpPr txBox="1">
            <a:spLocks noChangeArrowheads="1"/>
          </p:cNvSpPr>
          <p:nvPr/>
        </p:nvSpPr>
        <p:spPr bwMode="auto">
          <a:xfrm>
            <a:off x="2287588" y="391636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1840 miles</a:t>
            </a:r>
          </a:p>
        </p:txBody>
      </p:sp>
      <p:sp>
        <p:nvSpPr>
          <p:cNvPr id="21519" name="Line 15"/>
          <p:cNvSpPr>
            <a:spLocks noChangeShapeType="1"/>
          </p:cNvSpPr>
          <p:nvPr/>
        </p:nvSpPr>
        <p:spPr bwMode="auto">
          <a:xfrm flipH="1">
            <a:off x="4686300" y="3833813"/>
            <a:ext cx="723900" cy="108585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0" name="Text Box 16"/>
          <p:cNvSpPr txBox="1">
            <a:spLocks noChangeArrowheads="1"/>
          </p:cNvSpPr>
          <p:nvPr/>
        </p:nvSpPr>
        <p:spPr bwMode="auto">
          <a:xfrm>
            <a:off x="4994275" y="4108450"/>
            <a:ext cx="693738"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640 miles</a:t>
            </a:r>
          </a:p>
        </p:txBody>
      </p:sp>
      <p:sp>
        <p:nvSpPr>
          <p:cNvPr id="21521" name="Line 17"/>
          <p:cNvSpPr>
            <a:spLocks noChangeShapeType="1"/>
          </p:cNvSpPr>
          <p:nvPr/>
        </p:nvSpPr>
        <p:spPr bwMode="auto">
          <a:xfrm>
            <a:off x="5545138" y="3833813"/>
            <a:ext cx="1304925" cy="9017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2" name="Text Box 18"/>
          <p:cNvSpPr txBox="1">
            <a:spLocks noChangeArrowheads="1"/>
          </p:cNvSpPr>
          <p:nvPr/>
        </p:nvSpPr>
        <p:spPr bwMode="auto">
          <a:xfrm>
            <a:off x="6021388" y="404495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555 miles</a:t>
            </a:r>
          </a:p>
        </p:txBody>
      </p:sp>
      <p:sp>
        <p:nvSpPr>
          <p:cNvPr id="21523" name="Line 19"/>
          <p:cNvSpPr>
            <a:spLocks noChangeShapeType="1"/>
          </p:cNvSpPr>
          <p:nvPr/>
        </p:nvSpPr>
        <p:spPr bwMode="auto">
          <a:xfrm flipV="1">
            <a:off x="5559425" y="2844800"/>
            <a:ext cx="2012950" cy="8763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4" name="Text Box 20"/>
          <p:cNvSpPr txBox="1">
            <a:spLocks noChangeArrowheads="1"/>
          </p:cNvSpPr>
          <p:nvPr/>
        </p:nvSpPr>
        <p:spPr bwMode="auto">
          <a:xfrm>
            <a:off x="6084888" y="3386138"/>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960 miles</a:t>
            </a:r>
          </a:p>
        </p:txBody>
      </p:sp>
      <p:sp>
        <p:nvSpPr>
          <p:cNvPr id="21525" name="Line 21"/>
          <p:cNvSpPr>
            <a:spLocks noChangeShapeType="1"/>
          </p:cNvSpPr>
          <p:nvPr/>
        </p:nvSpPr>
        <p:spPr bwMode="auto">
          <a:xfrm flipV="1">
            <a:off x="5487988" y="3125788"/>
            <a:ext cx="260350" cy="544512"/>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6" name="Text Box 22"/>
          <p:cNvSpPr txBox="1">
            <a:spLocks noChangeArrowheads="1"/>
          </p:cNvSpPr>
          <p:nvPr/>
        </p:nvSpPr>
        <p:spPr bwMode="auto">
          <a:xfrm>
            <a:off x="5348288" y="325120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300 miles</a:t>
            </a:r>
          </a:p>
        </p:txBody>
      </p:sp>
      <p:sp>
        <p:nvSpPr>
          <p:cNvPr id="21527" name="Rectangle 23"/>
          <p:cNvSpPr>
            <a:spLocks noGrp="1" noChangeArrowheads="1"/>
          </p:cNvSpPr>
          <p:nvPr>
            <p:ph type="title"/>
          </p:nvPr>
        </p:nvSpPr>
        <p:spPr/>
        <p:txBody>
          <a:bodyPr/>
          <a:lstStyle/>
          <a:p>
            <a:pPr eaLnBrk="1" hangingPunct="1"/>
            <a:r>
              <a:rPr lang="en-US" b="1" smtClean="0">
                <a:latin typeface="Albertus Extra Bold"/>
              </a:rPr>
              <a:t>Capacity Location: Spatial analysis</a:t>
            </a:r>
            <a:r>
              <a:rPr lang="en-US" smtClean="0"/>
              <a:t> </a:t>
            </a:r>
            <a:br>
              <a:rPr lang="en-US" smtClean="0"/>
            </a:br>
            <a:r>
              <a:rPr lang="en-US" smtClean="0"/>
              <a:t>	Poppies Int’l</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smtClean="0">
                <a:latin typeface="Albertus Extra Bold"/>
              </a:rPr>
              <a:t>Capacity Location: Spatial analysis</a:t>
            </a:r>
            <a:r>
              <a:rPr lang="en-US" smtClean="0"/>
              <a:t/>
            </a:r>
            <a:br>
              <a:rPr lang="en-US" smtClean="0"/>
            </a:br>
            <a:r>
              <a:rPr lang="en-US" smtClean="0"/>
              <a:t>US product distribution for a major appliance manufacturer </a:t>
            </a:r>
          </a:p>
        </p:txBody>
      </p:sp>
      <p:pic>
        <p:nvPicPr>
          <p:cNvPr id="23555" name="Picture 4" descr="US_major appliance mfgr density map"/>
          <p:cNvPicPr>
            <a:picLocks noChangeAspect="1" noChangeArrowheads="1"/>
          </p:cNvPicPr>
          <p:nvPr/>
        </p:nvPicPr>
        <p:blipFill>
          <a:blip r:embed="rId3" cstate="print"/>
          <a:srcRect/>
          <a:stretch>
            <a:fillRect/>
          </a:stretch>
        </p:blipFill>
        <p:spPr bwMode="auto">
          <a:xfrm>
            <a:off x="1022350" y="1038225"/>
            <a:ext cx="7099300"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General Rationale for Offshoring</a:t>
            </a:r>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Cost reductions</a:t>
            </a:r>
          </a:p>
          <a:p>
            <a:pPr marL="174625" indent="-174625">
              <a:spcBef>
                <a:spcPct val="20000"/>
              </a:spcBef>
              <a:buFontTx/>
              <a:buChar char="•"/>
            </a:pPr>
            <a:r>
              <a:rPr lang="en-US" sz="1800" smtClean="0">
                <a:solidFill>
                  <a:srgbClr val="000000"/>
                </a:solidFill>
                <a:latin typeface="Arial" pitchFamily="34" charset="0"/>
              </a:rPr>
              <a:t>Proximity to local or new markets</a:t>
            </a:r>
          </a:p>
          <a:p>
            <a:pPr marL="174625" indent="-174625">
              <a:spcBef>
                <a:spcPct val="20000"/>
              </a:spcBef>
              <a:buFontTx/>
              <a:buChar char="•"/>
            </a:pPr>
            <a:r>
              <a:rPr lang="en-US" sz="1800" smtClean="0">
                <a:solidFill>
                  <a:srgbClr val="000000"/>
                </a:solidFill>
                <a:latin typeface="Arial" pitchFamily="34" charset="0"/>
              </a:rPr>
              <a:t>Domestic labor market constraints</a:t>
            </a:r>
          </a:p>
          <a:p>
            <a:pPr marL="174625" indent="-174625">
              <a:spcBef>
                <a:spcPct val="20000"/>
              </a:spcBef>
              <a:buFontTx/>
              <a:buChar char="•"/>
            </a:pPr>
            <a:r>
              <a:rPr lang="en-US" sz="1800" smtClean="0">
                <a:solidFill>
                  <a:srgbClr val="000000"/>
                </a:solidFill>
                <a:latin typeface="Arial" pitchFamily="34" charset="0"/>
              </a:rPr>
              <a:t>Operational hedge</a:t>
            </a:r>
          </a:p>
          <a:p>
            <a:pPr marL="174625" indent="-174625">
              <a:spcBef>
                <a:spcPct val="20000"/>
              </a:spcBef>
              <a:buFontTx/>
              <a:buChar char="•"/>
            </a:pPr>
            <a:r>
              <a:rPr lang="en-US" sz="1800" smtClean="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Transportation costs</a:t>
            </a:r>
          </a:p>
          <a:p>
            <a:pPr marL="174625" indent="-174625">
              <a:spcBef>
                <a:spcPct val="20000"/>
              </a:spcBef>
              <a:buFontTx/>
              <a:buChar char="•"/>
            </a:pPr>
            <a:r>
              <a:rPr lang="en-US" sz="1800" smtClean="0">
                <a:solidFill>
                  <a:srgbClr val="000000"/>
                </a:solidFill>
                <a:latin typeface="Arial" pitchFamily="34" charset="0"/>
              </a:rPr>
              <a:t>Lead times</a:t>
            </a:r>
          </a:p>
          <a:p>
            <a:pPr marL="174625" indent="-174625">
              <a:spcBef>
                <a:spcPct val="20000"/>
              </a:spcBef>
              <a:buFontTx/>
              <a:buChar char="•"/>
            </a:pPr>
            <a:r>
              <a:rPr lang="en-US" sz="1800" smtClean="0">
                <a:solidFill>
                  <a:srgbClr val="000000"/>
                </a:solidFill>
                <a:latin typeface="Arial" pitchFamily="34" charset="0"/>
              </a:rPr>
              <a:t>Risks</a:t>
            </a:r>
          </a:p>
          <a:p>
            <a:pPr marL="631825" lvl="1" indent="-174625">
              <a:spcBef>
                <a:spcPct val="20000"/>
              </a:spcBef>
              <a:buFontTx/>
              <a:buChar char="•"/>
            </a:pPr>
            <a:r>
              <a:rPr lang="en-US" sz="1800" smtClean="0">
                <a:solidFill>
                  <a:srgbClr val="000000"/>
                </a:solidFill>
                <a:latin typeface="Arial" pitchFamily="34" charset="0"/>
              </a:rPr>
              <a:t>Quality, including health, environmental and CSR</a:t>
            </a:r>
          </a:p>
          <a:p>
            <a:pPr marL="631825" lvl="1" indent="-174625">
              <a:spcBef>
                <a:spcPct val="20000"/>
              </a:spcBef>
              <a:buFontTx/>
              <a:buChar char="•"/>
            </a:pPr>
            <a:r>
              <a:rPr lang="en-US" sz="1800" smtClean="0">
                <a:solidFill>
                  <a:srgbClr val="000000"/>
                </a:solidFill>
                <a:latin typeface="Arial" pitchFamily="34" charset="0"/>
              </a:rPr>
              <a:t>Currency, IP, political, competitive</a:t>
            </a:r>
          </a:p>
          <a:p>
            <a:pPr marL="174625" indent="-174625">
              <a:spcBef>
                <a:spcPct val="20000"/>
              </a:spcBef>
              <a:buFontTx/>
              <a:buChar char="•"/>
            </a:pPr>
            <a:r>
              <a:rPr lang="en-US" sz="1800" smtClean="0">
                <a:solidFill>
                  <a:srgbClr val="000000"/>
                </a:solidFill>
                <a:latin typeface="Arial" pitchFamily="34" charset="0"/>
              </a:rPr>
              <a:t>Domestic trade barriers</a:t>
            </a:r>
          </a:p>
          <a:p>
            <a:pPr marL="174625" indent="-174625">
              <a:spcBef>
                <a:spcPct val="20000"/>
              </a:spcBef>
              <a:buFontTx/>
              <a:buChar char="•"/>
            </a:pPr>
            <a:r>
              <a:rPr lang="en-US" sz="1800" smtClean="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graphicFrame>
        <p:nvGraphicFramePr>
          <p:cNvPr id="2050" name="Object 7"/>
          <p:cNvGraphicFramePr>
            <a:graphicFrameLocks noChangeAspect="1"/>
          </p:cNvGraphicFramePr>
          <p:nvPr/>
        </p:nvGraphicFramePr>
        <p:xfrm>
          <a:off x="204788" y="3930650"/>
          <a:ext cx="3910012" cy="2900363"/>
        </p:xfrm>
        <a:graphic>
          <a:graphicData uri="http://schemas.openxmlformats.org/presentationml/2006/ole">
            <p:oleObj spid="_x0000_s157698" name="Chart" r:id="rId4" imgW="3914672" imgH="2905057" progId="MSGraph.Chart.8">
              <p:embed followColorScheme="full"/>
            </p:oleObj>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smtClean="0">
                <a:solidFill>
                  <a:srgbClr val="000000"/>
                </a:solidFill>
                <a:latin typeface="Arial" pitchFamily="34" charset="0"/>
              </a:rPr>
              <a:t>The percentage of 2006 survey participants that cite the goals listed as a reason for offshoring.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b="1" smtClean="0">
                <a:latin typeface="Albertus Extra Bold"/>
              </a:rPr>
              <a:t>Capacity Location interacts with Sizing and Timing</a:t>
            </a:r>
            <a:r>
              <a:rPr lang="en-US" smtClean="0"/>
              <a:t/>
            </a:r>
            <a:br>
              <a:rPr lang="en-US" smtClean="0"/>
            </a:br>
            <a:r>
              <a:rPr lang="en-US" smtClean="0"/>
              <a:t>	CargoLifter AG</a:t>
            </a:r>
          </a:p>
        </p:txBody>
      </p:sp>
      <p:pic>
        <p:nvPicPr>
          <p:cNvPr id="19459" name="Picture 5" descr="CLafricaLEP.jpg"/>
          <p:cNvPicPr>
            <a:picLocks noChangeAspect="1" noChangeArrowheads="1"/>
          </p:cNvPicPr>
          <p:nvPr/>
        </p:nvPicPr>
        <p:blipFill>
          <a:blip r:embed="rId3" cstate="print"/>
          <a:srcRect/>
          <a:stretch>
            <a:fillRect/>
          </a:stretch>
        </p:blipFill>
        <p:spPr bwMode="auto">
          <a:xfrm>
            <a:off x="276225" y="1373188"/>
            <a:ext cx="4238625" cy="2190750"/>
          </a:xfrm>
          <a:prstGeom prst="rect">
            <a:avLst/>
          </a:prstGeom>
          <a:noFill/>
          <a:ln w="9525">
            <a:noFill/>
            <a:miter lim="800000"/>
            <a:headEnd/>
            <a:tailEnd/>
          </a:ln>
        </p:spPr>
      </p:pic>
      <p:pic>
        <p:nvPicPr>
          <p:cNvPr id="404487" name="Picture 7" descr="cargolifter-hangar"/>
          <p:cNvPicPr>
            <a:picLocks noChangeAspect="1" noChangeArrowheads="1"/>
          </p:cNvPicPr>
          <p:nvPr/>
        </p:nvPicPr>
        <p:blipFill>
          <a:blip r:embed="rId4" cstate="print"/>
          <a:srcRect/>
          <a:stretch>
            <a:fillRect/>
          </a:stretch>
        </p:blipFill>
        <p:spPr bwMode="auto">
          <a:xfrm>
            <a:off x="5092700" y="1062038"/>
            <a:ext cx="3810000" cy="2514600"/>
          </a:xfrm>
          <a:prstGeom prst="rect">
            <a:avLst/>
          </a:prstGeom>
          <a:noFill/>
          <a:ln w="9525">
            <a:noFill/>
            <a:miter lim="800000"/>
            <a:headEnd/>
            <a:tailEnd/>
          </a:ln>
        </p:spPr>
      </p:pic>
      <p:sp>
        <p:nvSpPr>
          <p:cNvPr id="19461" name="Rectangle 8"/>
          <p:cNvSpPr>
            <a:spLocks noChangeArrowheads="1"/>
          </p:cNvSpPr>
          <p:nvPr/>
        </p:nvSpPr>
        <p:spPr bwMode="auto">
          <a:xfrm>
            <a:off x="5332413" y="3600450"/>
            <a:ext cx="3276600" cy="274638"/>
          </a:xfrm>
          <a:prstGeom prst="rect">
            <a:avLst/>
          </a:prstGeom>
          <a:noFill/>
          <a:ln w="9525" algn="ctr">
            <a:noFill/>
            <a:prstDash val="dash"/>
            <a:miter lim="800000"/>
            <a:headEnd/>
            <a:tailEnd/>
          </a:ln>
        </p:spPr>
        <p:txBody>
          <a:bodyPr anchor="ctr">
            <a:spAutoFit/>
          </a:bodyPr>
          <a:lstStyle/>
          <a:p>
            <a:pPr algn="ctr" eaLnBrk="0" hangingPunct="0"/>
            <a:r>
              <a:rPr lang="en-US" sz="1200" b="1" smtClean="0">
                <a:solidFill>
                  <a:srgbClr val="000000"/>
                </a:solidFill>
                <a:latin typeface="Arial" pitchFamily="34" charset="0"/>
              </a:rPr>
              <a:t>The CargoLifter hangar in Brand, Germany</a:t>
            </a:r>
            <a:endParaRPr lang="en-US" smtClean="0">
              <a:solidFill>
                <a:srgbClr val="000000"/>
              </a:solidFill>
            </a:endParaRPr>
          </a:p>
        </p:txBody>
      </p:sp>
      <p:pic>
        <p:nvPicPr>
          <p:cNvPr id="404491" name="Picture 11" descr="cargolifter"/>
          <p:cNvPicPr>
            <a:picLocks noChangeAspect="1" noChangeArrowheads="1"/>
          </p:cNvPicPr>
          <p:nvPr/>
        </p:nvPicPr>
        <p:blipFill>
          <a:blip r:embed="rId5" cstate="print"/>
          <a:srcRect/>
          <a:stretch>
            <a:fillRect/>
          </a:stretch>
        </p:blipFill>
        <p:spPr bwMode="auto">
          <a:xfrm>
            <a:off x="344488" y="3851275"/>
            <a:ext cx="4154487" cy="2570163"/>
          </a:xfrm>
          <a:prstGeom prst="rect">
            <a:avLst/>
          </a:prstGeom>
          <a:noFill/>
          <a:ln w="9525">
            <a:noFill/>
            <a:miter lim="800000"/>
            <a:headEnd/>
            <a:tailEnd/>
          </a:ln>
        </p:spPr>
      </p:pic>
      <p:pic>
        <p:nvPicPr>
          <p:cNvPr id="404493" name="Picture 13" descr="dome-above-420"/>
          <p:cNvPicPr>
            <a:picLocks noChangeAspect="1" noChangeArrowheads="1"/>
          </p:cNvPicPr>
          <p:nvPr/>
        </p:nvPicPr>
        <p:blipFill>
          <a:blip r:embed="rId6" cstate="print"/>
          <a:srcRect/>
          <a:stretch>
            <a:fillRect/>
          </a:stretch>
        </p:blipFill>
        <p:spPr bwMode="auto">
          <a:xfrm>
            <a:off x="5094288" y="3929063"/>
            <a:ext cx="3805237" cy="2528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4491"/>
                                        </p:tgtEl>
                                        <p:attrNameLst>
                                          <p:attrName>style.visibility</p:attrName>
                                        </p:attrNameLst>
                                      </p:cBhvr>
                                      <p:to>
                                        <p:strVal val="visible"/>
                                      </p:to>
                                    </p:set>
                                    <p:anim calcmode="lin" valueType="num">
                                      <p:cBhvr additive="base">
                                        <p:cTn id="7" dur="500" fill="hold"/>
                                        <p:tgtEl>
                                          <p:spTgt spid="404491"/>
                                        </p:tgtEl>
                                        <p:attrNameLst>
                                          <p:attrName>ppt_x</p:attrName>
                                        </p:attrNameLst>
                                      </p:cBhvr>
                                      <p:tavLst>
                                        <p:tav tm="0">
                                          <p:val>
                                            <p:strVal val="#ppt_x"/>
                                          </p:val>
                                        </p:tav>
                                        <p:tav tm="100000">
                                          <p:val>
                                            <p:strVal val="#ppt_x"/>
                                          </p:val>
                                        </p:tav>
                                      </p:tavLst>
                                    </p:anim>
                                    <p:anim calcmode="lin" valueType="num">
                                      <p:cBhvr additive="base">
                                        <p:cTn id="8" dur="500" fill="hold"/>
                                        <p:tgtEl>
                                          <p:spTgt spid="4044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4487"/>
                                        </p:tgtEl>
                                        <p:attrNameLst>
                                          <p:attrName>style.visibility</p:attrName>
                                        </p:attrNameLst>
                                      </p:cBhvr>
                                      <p:to>
                                        <p:strVal val="visible"/>
                                      </p:to>
                                    </p:set>
                                    <p:anim calcmode="lin" valueType="num">
                                      <p:cBhvr additive="base">
                                        <p:cTn id="13" dur="500" fill="hold"/>
                                        <p:tgtEl>
                                          <p:spTgt spid="404487"/>
                                        </p:tgtEl>
                                        <p:attrNameLst>
                                          <p:attrName>ppt_x</p:attrName>
                                        </p:attrNameLst>
                                      </p:cBhvr>
                                      <p:tavLst>
                                        <p:tav tm="0">
                                          <p:val>
                                            <p:strVal val="#ppt_x"/>
                                          </p:val>
                                        </p:tav>
                                        <p:tav tm="100000">
                                          <p:val>
                                            <p:strVal val="#ppt_x"/>
                                          </p:val>
                                        </p:tav>
                                      </p:tavLst>
                                    </p:anim>
                                    <p:anim calcmode="lin" valueType="num">
                                      <p:cBhvr additive="base">
                                        <p:cTn id="14" dur="500" fill="hold"/>
                                        <p:tgtEl>
                                          <p:spTgt spid="404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4493"/>
                                        </p:tgtEl>
                                        <p:attrNameLst>
                                          <p:attrName>style.visibility</p:attrName>
                                        </p:attrNameLst>
                                      </p:cBhvr>
                                      <p:to>
                                        <p:strVal val="visible"/>
                                      </p:to>
                                    </p:set>
                                    <p:anim calcmode="lin" valueType="num">
                                      <p:cBhvr additive="base">
                                        <p:cTn id="19" dur="500" fill="hold"/>
                                        <p:tgtEl>
                                          <p:spTgt spid="404493"/>
                                        </p:tgtEl>
                                        <p:attrNameLst>
                                          <p:attrName>ppt_x</p:attrName>
                                        </p:attrNameLst>
                                      </p:cBhvr>
                                      <p:tavLst>
                                        <p:tav tm="0">
                                          <p:val>
                                            <p:strVal val="#ppt_x"/>
                                          </p:val>
                                        </p:tav>
                                        <p:tav tm="100000">
                                          <p:val>
                                            <p:strVal val="#ppt_x"/>
                                          </p:val>
                                        </p:tav>
                                      </p:tavLst>
                                    </p:anim>
                                    <p:anim calcmode="lin" valueType="num">
                                      <p:cBhvr additive="base">
                                        <p:cTn id="20" dur="500" fill="hold"/>
                                        <p:tgtEl>
                                          <p:spTgt spid="404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Capacity Timing Strategies</a:t>
            </a:r>
            <a:r>
              <a:rPr lang="en-US" smtClean="0"/>
              <a:t/>
            </a:r>
            <a:br>
              <a:rPr lang="en-US" smtClean="0"/>
            </a:br>
            <a:r>
              <a:rPr lang="en-US" smtClean="0"/>
              <a:t>	Leading, Chasing, and Lagging Timing Strategies</a:t>
            </a:r>
          </a:p>
        </p:txBody>
      </p:sp>
      <p:graphicFrame>
        <p:nvGraphicFramePr>
          <p:cNvPr id="333837" name="Group 13"/>
          <p:cNvGraphicFramePr>
            <a:graphicFrameLocks noGrp="1"/>
          </p:cNvGraphicFramePr>
          <p:nvPr/>
        </p:nvGraphicFramePr>
        <p:xfrm>
          <a:off x="533400" y="3743325"/>
          <a:ext cx="8162925" cy="2578100"/>
        </p:xfrm>
        <a:graphic>
          <a:graphicData uri="http://schemas.openxmlformats.org/drawingml/2006/table">
            <a:tbl>
              <a:tblPr/>
              <a:tblGrid>
                <a:gridCol w="4038600"/>
                <a:gridCol w="4124325"/>
              </a:tblGrid>
              <a:tr h="4476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Leading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Lagging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04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62" name="Rectangle 24"/>
          <p:cNvSpPr>
            <a:spLocks noChangeArrowheads="1"/>
          </p:cNvSpPr>
          <p:nvPr/>
        </p:nvSpPr>
        <p:spPr bwMode="auto">
          <a:xfrm>
            <a:off x="5867400" y="1193800"/>
            <a:ext cx="3276600" cy="1320800"/>
          </a:xfrm>
          <a:prstGeom prst="rect">
            <a:avLst/>
          </a:prstGeom>
          <a:noFill/>
          <a:ln w="9525">
            <a:noFill/>
            <a:miter lim="800000"/>
            <a:headEnd/>
            <a:tailEnd/>
          </a:ln>
        </p:spPr>
        <p:txBody>
          <a:bodyPr/>
          <a:lstStyle/>
          <a:p>
            <a:pPr marL="342900" indent="-342900">
              <a:lnSpc>
                <a:spcPct val="90000"/>
              </a:lnSpc>
              <a:spcBef>
                <a:spcPct val="20000"/>
              </a:spcBef>
              <a:buSzPct val="90000"/>
              <a:buFont typeface="Wingdings" pitchFamily="2" charset="2"/>
              <a:buNone/>
            </a:pPr>
            <a:r>
              <a:rPr lang="en-US">
                <a:solidFill>
                  <a:srgbClr val="000000"/>
                </a:solidFill>
              </a:rPr>
              <a:t>Decisions to make:</a:t>
            </a:r>
          </a:p>
          <a:p>
            <a:pPr marL="342900" indent="-342900">
              <a:lnSpc>
                <a:spcPct val="90000"/>
              </a:lnSpc>
              <a:spcBef>
                <a:spcPct val="20000"/>
              </a:spcBef>
              <a:buSzPct val="90000"/>
              <a:buFont typeface="Wingdings" pitchFamily="2" charset="2"/>
              <a:buChar char="§"/>
            </a:pPr>
            <a:r>
              <a:rPr lang="en-US">
                <a:solidFill>
                  <a:srgbClr val="000000"/>
                </a:solidFill>
              </a:rPr>
              <a:t>Time = when?  (lead or lag)</a:t>
            </a:r>
          </a:p>
          <a:p>
            <a:pPr marL="342900" indent="-342900">
              <a:lnSpc>
                <a:spcPct val="90000"/>
              </a:lnSpc>
              <a:spcBef>
                <a:spcPct val="20000"/>
              </a:spcBef>
              <a:buSzPct val="90000"/>
              <a:buFont typeface="Wingdings" pitchFamily="2" charset="2"/>
              <a:buChar char="§"/>
            </a:pPr>
            <a:r>
              <a:rPr lang="en-US">
                <a:solidFill>
                  <a:srgbClr val="000000"/>
                </a:solidFill>
              </a:rPr>
              <a:t>Size = by how much? (many small, one big)</a:t>
            </a:r>
          </a:p>
        </p:txBody>
      </p:sp>
      <p:sp>
        <p:nvSpPr>
          <p:cNvPr id="27663" name="Rectangle 31"/>
          <p:cNvSpPr>
            <a:spLocks noChangeArrowheads="1"/>
          </p:cNvSpPr>
          <p:nvPr/>
        </p:nvSpPr>
        <p:spPr bwMode="auto">
          <a:xfrm>
            <a:off x="896938" y="1050925"/>
            <a:ext cx="4343400"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7664" name="Freeform 28"/>
          <p:cNvSpPr>
            <a:spLocks/>
          </p:cNvSpPr>
          <p:nvPr/>
        </p:nvSpPr>
        <p:spPr bwMode="auto">
          <a:xfrm>
            <a:off x="930275" y="1254125"/>
            <a:ext cx="4305300" cy="2305050"/>
          </a:xfrm>
          <a:custGeom>
            <a:avLst/>
            <a:gdLst>
              <a:gd name="T0" fmla="*/ 0 w 2712"/>
              <a:gd name="T1" fmla="*/ 2147483647 h 1452"/>
              <a:gd name="T2" fmla="*/ 0 w 2712"/>
              <a:gd name="T3" fmla="*/ 2147483647 h 1452"/>
              <a:gd name="T4" fmla="*/ 2147483647 w 2712"/>
              <a:gd name="T5" fmla="*/ 2147483647 h 1452"/>
              <a:gd name="T6" fmla="*/ 2147483647 w 2712"/>
              <a:gd name="T7" fmla="*/ 2147483647 h 1452"/>
              <a:gd name="T8" fmla="*/ 2147483647 w 2712"/>
              <a:gd name="T9" fmla="*/ 2147483647 h 1452"/>
              <a:gd name="T10" fmla="*/ 2147483647 w 2712"/>
              <a:gd name="T11" fmla="*/ 2147483647 h 1452"/>
              <a:gd name="T12" fmla="*/ 2147483647 w 2712"/>
              <a:gd name="T13" fmla="*/ 2147483647 h 1452"/>
              <a:gd name="T14" fmla="*/ 2147483647 w 2712"/>
              <a:gd name="T15" fmla="*/ 2147483647 h 1452"/>
              <a:gd name="T16" fmla="*/ 2147483647 w 2712"/>
              <a:gd name="T17" fmla="*/ 2147483647 h 1452"/>
              <a:gd name="T18" fmla="*/ 2147483647 w 2712"/>
              <a:gd name="T19" fmla="*/ 2147483647 h 1452"/>
              <a:gd name="T20" fmla="*/ 2147483647 w 2712"/>
              <a:gd name="T21" fmla="*/ 0 h 1452"/>
              <a:gd name="T22" fmla="*/ 2147483647 w 2712"/>
              <a:gd name="T23" fmla="*/ 2147483647 h 14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2"/>
              <a:gd name="T37" fmla="*/ 0 h 1452"/>
              <a:gd name="T38" fmla="*/ 2712 w 2712"/>
              <a:gd name="T39" fmla="*/ 1452 h 14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2" h="1452">
                <a:moveTo>
                  <a:pt x="0" y="1452"/>
                </a:moveTo>
                <a:lnTo>
                  <a:pt x="0" y="1212"/>
                </a:lnTo>
                <a:lnTo>
                  <a:pt x="601" y="1213"/>
                </a:lnTo>
                <a:lnTo>
                  <a:pt x="601" y="876"/>
                </a:lnTo>
                <a:lnTo>
                  <a:pt x="1129" y="876"/>
                </a:lnTo>
                <a:lnTo>
                  <a:pt x="1129" y="540"/>
                </a:lnTo>
                <a:lnTo>
                  <a:pt x="1519" y="540"/>
                </a:lnTo>
                <a:lnTo>
                  <a:pt x="1519" y="252"/>
                </a:lnTo>
                <a:lnTo>
                  <a:pt x="1903" y="249"/>
                </a:lnTo>
                <a:lnTo>
                  <a:pt x="1903" y="3"/>
                </a:lnTo>
                <a:lnTo>
                  <a:pt x="2712" y="0"/>
                </a:lnTo>
                <a:lnTo>
                  <a:pt x="2712" y="1452"/>
                </a:lnTo>
              </a:path>
            </a:pathLst>
          </a:custGeom>
          <a:solidFill>
            <a:schemeClr val="folHlink"/>
          </a:solidFill>
          <a:ln w="9525">
            <a:noFill/>
            <a:round/>
            <a:headEnd/>
            <a:tailEnd/>
          </a:ln>
        </p:spPr>
        <p:txBody>
          <a:bodyPr wrap="none">
            <a:spAutoFit/>
          </a:bodyPr>
          <a:lstStyle/>
          <a:p>
            <a:endParaRPr lang="en-US" sz="1200">
              <a:solidFill>
                <a:srgbClr val="000000"/>
              </a:solidFill>
              <a:latin typeface="Arial" pitchFamily="34" charset="0"/>
            </a:endParaRPr>
          </a:p>
        </p:txBody>
      </p:sp>
      <p:sp>
        <p:nvSpPr>
          <p:cNvPr id="27665" name="Freeform 27"/>
          <p:cNvSpPr>
            <a:spLocks/>
          </p:cNvSpPr>
          <p:nvPr/>
        </p:nvSpPr>
        <p:spPr bwMode="auto">
          <a:xfrm>
            <a:off x="2147888" y="1651000"/>
            <a:ext cx="3087687" cy="1906588"/>
          </a:xfrm>
          <a:custGeom>
            <a:avLst/>
            <a:gdLst>
              <a:gd name="T0" fmla="*/ 2147483647 w 1945"/>
              <a:gd name="T1" fmla="*/ 2147483647 h 1201"/>
              <a:gd name="T2" fmla="*/ 0 w 1945"/>
              <a:gd name="T3" fmla="*/ 2147483647 h 1201"/>
              <a:gd name="T4" fmla="*/ 2147483647 w 1945"/>
              <a:gd name="T5" fmla="*/ 2147483647 h 1201"/>
              <a:gd name="T6" fmla="*/ 2147483647 w 1945"/>
              <a:gd name="T7" fmla="*/ 2147483647 h 1201"/>
              <a:gd name="T8" fmla="*/ 2147483647 w 1945"/>
              <a:gd name="T9" fmla="*/ 2147483647 h 1201"/>
              <a:gd name="T10" fmla="*/ 2147483647 w 1945"/>
              <a:gd name="T11" fmla="*/ 2147483647 h 1201"/>
              <a:gd name="T12" fmla="*/ 2147483647 w 1945"/>
              <a:gd name="T13" fmla="*/ 2147483647 h 1201"/>
              <a:gd name="T14" fmla="*/ 2147483647 w 1945"/>
              <a:gd name="T15" fmla="*/ 0 h 1201"/>
              <a:gd name="T16" fmla="*/ 2147483647 w 1945"/>
              <a:gd name="T17" fmla="*/ 0 h 1201"/>
              <a:gd name="T18" fmla="*/ 2147483647 w 1945"/>
              <a:gd name="T19" fmla="*/ 2147483647 h 12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5"/>
              <a:gd name="T31" fmla="*/ 0 h 1201"/>
              <a:gd name="T32" fmla="*/ 1945 w 1945"/>
              <a:gd name="T33" fmla="*/ 1201 h 12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5" h="1201">
                <a:moveTo>
                  <a:pt x="4" y="1200"/>
                </a:moveTo>
                <a:lnTo>
                  <a:pt x="0" y="958"/>
                </a:lnTo>
                <a:lnTo>
                  <a:pt x="517" y="962"/>
                </a:lnTo>
                <a:lnTo>
                  <a:pt x="517" y="600"/>
                </a:lnTo>
                <a:lnTo>
                  <a:pt x="909" y="597"/>
                </a:lnTo>
                <a:lnTo>
                  <a:pt x="905" y="248"/>
                </a:lnTo>
                <a:lnTo>
                  <a:pt x="1305" y="249"/>
                </a:lnTo>
                <a:lnTo>
                  <a:pt x="1306" y="0"/>
                </a:lnTo>
                <a:lnTo>
                  <a:pt x="1944" y="0"/>
                </a:lnTo>
                <a:lnTo>
                  <a:pt x="1945" y="1201"/>
                </a:lnTo>
              </a:path>
            </a:pathLst>
          </a:custGeom>
          <a:solidFill>
            <a:srgbClr val="257D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7666" name="Freeform 5"/>
          <p:cNvSpPr>
            <a:spLocks/>
          </p:cNvSpPr>
          <p:nvPr/>
        </p:nvSpPr>
        <p:spPr bwMode="auto">
          <a:xfrm>
            <a:off x="915988" y="1425575"/>
            <a:ext cx="4319587" cy="2076450"/>
          </a:xfrm>
          <a:custGeom>
            <a:avLst/>
            <a:gdLst>
              <a:gd name="T0" fmla="*/ 0 w 2721"/>
              <a:gd name="T1" fmla="*/ 2147483647 h 1308"/>
              <a:gd name="T2" fmla="*/ 2147483647 w 2721"/>
              <a:gd name="T3" fmla="*/ 2147483647 h 1308"/>
              <a:gd name="T4" fmla="*/ 2147483647 w 2721"/>
              <a:gd name="T5" fmla="*/ 2147483647 h 1308"/>
              <a:gd name="T6" fmla="*/ 2147483647 w 2721"/>
              <a:gd name="T7" fmla="*/ 2147483647 h 1308"/>
              <a:gd name="T8" fmla="*/ 2147483647 w 2721"/>
              <a:gd name="T9" fmla="*/ 2147483647 h 1308"/>
              <a:gd name="T10" fmla="*/ 2147483647 w 2721"/>
              <a:gd name="T11" fmla="*/ 0 h 1308"/>
              <a:gd name="T12" fmla="*/ 0 60000 65536"/>
              <a:gd name="T13" fmla="*/ 0 60000 65536"/>
              <a:gd name="T14" fmla="*/ 0 60000 65536"/>
              <a:gd name="T15" fmla="*/ 0 60000 65536"/>
              <a:gd name="T16" fmla="*/ 0 60000 65536"/>
              <a:gd name="T17" fmla="*/ 0 60000 65536"/>
              <a:gd name="T18" fmla="*/ 0 w 2721"/>
              <a:gd name="T19" fmla="*/ 0 h 1308"/>
              <a:gd name="T20" fmla="*/ 2721 w 2721"/>
              <a:gd name="T21" fmla="*/ 1308 h 1308"/>
            </a:gdLst>
            <a:ahLst/>
            <a:cxnLst>
              <a:cxn ang="T12">
                <a:pos x="T0" y="T1"/>
              </a:cxn>
              <a:cxn ang="T13">
                <a:pos x="T2" y="T3"/>
              </a:cxn>
              <a:cxn ang="T14">
                <a:pos x="T4" y="T5"/>
              </a:cxn>
              <a:cxn ang="T15">
                <a:pos x="T6" y="T7"/>
              </a:cxn>
              <a:cxn ang="T16">
                <a:pos x="T8" y="T9"/>
              </a:cxn>
              <a:cxn ang="T17">
                <a:pos x="T10" y="T11"/>
              </a:cxn>
            </a:cxnLst>
            <a:rect l="T18" t="T19" r="T20" b="T21"/>
            <a:pathLst>
              <a:path w="2721" h="1308">
                <a:moveTo>
                  <a:pt x="0" y="1308"/>
                </a:moveTo>
                <a:cubicBezTo>
                  <a:pt x="109" y="1276"/>
                  <a:pt x="473" y="1191"/>
                  <a:pt x="654" y="1117"/>
                </a:cubicBezTo>
                <a:cubicBezTo>
                  <a:pt x="835" y="1043"/>
                  <a:pt x="943" y="970"/>
                  <a:pt x="1087" y="864"/>
                </a:cubicBezTo>
                <a:cubicBezTo>
                  <a:pt x="1231" y="758"/>
                  <a:pt x="1376" y="600"/>
                  <a:pt x="1521" y="480"/>
                </a:cubicBezTo>
                <a:cubicBezTo>
                  <a:pt x="1665" y="360"/>
                  <a:pt x="1755" y="224"/>
                  <a:pt x="1955" y="144"/>
                </a:cubicBezTo>
                <a:cubicBezTo>
                  <a:pt x="2155" y="64"/>
                  <a:pt x="2562" y="30"/>
                  <a:pt x="2721" y="0"/>
                </a:cubicBezTo>
              </a:path>
            </a:pathLst>
          </a:custGeom>
          <a:noFill/>
          <a:ln w="38100">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7667" name="Text Box 7"/>
          <p:cNvSpPr txBox="1">
            <a:spLocks noChangeArrowheads="1"/>
          </p:cNvSpPr>
          <p:nvPr/>
        </p:nvSpPr>
        <p:spPr bwMode="auto">
          <a:xfrm>
            <a:off x="5114925" y="3519488"/>
            <a:ext cx="471488" cy="274637"/>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7668" name="Freeform 8"/>
          <p:cNvSpPr>
            <a:spLocks/>
          </p:cNvSpPr>
          <p:nvPr/>
        </p:nvSpPr>
        <p:spPr bwMode="auto">
          <a:xfrm>
            <a:off x="914400" y="1260475"/>
            <a:ext cx="4324350" cy="2298700"/>
          </a:xfrm>
          <a:custGeom>
            <a:avLst/>
            <a:gdLst>
              <a:gd name="T0" fmla="*/ 0 w 2724"/>
              <a:gd name="T1" fmla="*/ 2147483647 h 1448"/>
              <a:gd name="T2" fmla="*/ 0 w 2724"/>
              <a:gd name="T3" fmla="*/ 2147483647 h 1448"/>
              <a:gd name="T4" fmla="*/ 2147483647 w 2724"/>
              <a:gd name="T5" fmla="*/ 2147483647 h 1448"/>
              <a:gd name="T6" fmla="*/ 2147483647 w 2724"/>
              <a:gd name="T7" fmla="*/ 2147483647 h 1448"/>
              <a:gd name="T8" fmla="*/ 2147483647 w 2724"/>
              <a:gd name="T9" fmla="*/ 2147483647 h 1448"/>
              <a:gd name="T10" fmla="*/ 2147483647 w 2724"/>
              <a:gd name="T11" fmla="*/ 2147483647 h 1448"/>
              <a:gd name="T12" fmla="*/ 2147483647 w 2724"/>
              <a:gd name="T13" fmla="*/ 2147483647 h 1448"/>
              <a:gd name="T14" fmla="*/ 2147483647 w 2724"/>
              <a:gd name="T15" fmla="*/ 2147483647 h 1448"/>
              <a:gd name="T16" fmla="*/ 2147483647 w 2724"/>
              <a:gd name="T17" fmla="*/ 2147483647 h 1448"/>
              <a:gd name="T18" fmla="*/ 2147483647 w 2724"/>
              <a:gd name="T19" fmla="*/ 0 h 1448"/>
              <a:gd name="T20" fmla="*/ 2147483647 w 2724"/>
              <a:gd name="T21" fmla="*/ 0 h 14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4"/>
              <a:gd name="T34" fmla="*/ 0 h 1448"/>
              <a:gd name="T35" fmla="*/ 2724 w 2724"/>
              <a:gd name="T36" fmla="*/ 1448 h 14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4" h="1448">
                <a:moveTo>
                  <a:pt x="0" y="1448"/>
                </a:moveTo>
                <a:lnTo>
                  <a:pt x="0" y="1208"/>
                </a:lnTo>
                <a:lnTo>
                  <a:pt x="608" y="1208"/>
                </a:lnTo>
                <a:lnTo>
                  <a:pt x="608" y="872"/>
                </a:lnTo>
                <a:lnTo>
                  <a:pt x="1129" y="872"/>
                </a:lnTo>
                <a:lnTo>
                  <a:pt x="1129" y="536"/>
                </a:lnTo>
                <a:lnTo>
                  <a:pt x="1519" y="536"/>
                </a:lnTo>
                <a:lnTo>
                  <a:pt x="1519" y="248"/>
                </a:lnTo>
                <a:lnTo>
                  <a:pt x="1910" y="248"/>
                </a:lnTo>
                <a:lnTo>
                  <a:pt x="1910" y="0"/>
                </a:lnTo>
                <a:lnTo>
                  <a:pt x="2724"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7669" name="Text Box 10"/>
          <p:cNvSpPr txBox="1">
            <a:spLocks noChangeArrowheads="1"/>
          </p:cNvSpPr>
          <p:nvPr/>
        </p:nvSpPr>
        <p:spPr bwMode="auto">
          <a:xfrm>
            <a:off x="1920875" y="1862138"/>
            <a:ext cx="1420813" cy="457200"/>
          </a:xfrm>
          <a:prstGeom prst="rect">
            <a:avLst/>
          </a:prstGeom>
          <a:noFill/>
          <a:ln w="9525" algn="ctr">
            <a:noFill/>
            <a:prstDash val="dash"/>
            <a:miter lim="800000"/>
            <a:headEnd/>
            <a:tailEnd/>
          </a:ln>
        </p:spPr>
        <p:txBody>
          <a:bodyPr wrap="none">
            <a:spAutoFit/>
          </a:bodyPr>
          <a:lstStyle/>
          <a:p>
            <a:r>
              <a:rPr lang="en-US" sz="1200" b="1">
                <a:solidFill>
                  <a:srgbClr val="3333CC"/>
                </a:solidFill>
                <a:latin typeface="Arial" pitchFamily="34" charset="0"/>
              </a:rPr>
              <a:t>Leading capacity</a:t>
            </a:r>
          </a:p>
          <a:p>
            <a:r>
              <a:rPr lang="en-US" sz="1200" b="1">
                <a:solidFill>
                  <a:srgbClr val="3333CC"/>
                </a:solidFill>
                <a:latin typeface="Arial" pitchFamily="34" charset="0"/>
              </a:rPr>
              <a:t>strategy</a:t>
            </a:r>
            <a:endParaRPr lang="en-US" sz="1200" b="1" i="1" baseline="-25000">
              <a:solidFill>
                <a:srgbClr val="3333CC"/>
              </a:solidFill>
              <a:latin typeface="Arial" pitchFamily="34" charset="0"/>
            </a:endParaRPr>
          </a:p>
        </p:txBody>
      </p:sp>
      <p:sp>
        <p:nvSpPr>
          <p:cNvPr id="27670" name="Freeform 9"/>
          <p:cNvSpPr>
            <a:spLocks/>
          </p:cNvSpPr>
          <p:nvPr/>
        </p:nvSpPr>
        <p:spPr bwMode="auto">
          <a:xfrm>
            <a:off x="2146300" y="1654175"/>
            <a:ext cx="3092450" cy="1905000"/>
          </a:xfrm>
          <a:custGeom>
            <a:avLst/>
            <a:gdLst>
              <a:gd name="T0" fmla="*/ 2147483647 w 1948"/>
              <a:gd name="T1" fmla="*/ 2147483647 h 1200"/>
              <a:gd name="T2" fmla="*/ 0 w 1948"/>
              <a:gd name="T3" fmla="*/ 2147483647 h 1200"/>
              <a:gd name="T4" fmla="*/ 2147483647 w 1948"/>
              <a:gd name="T5" fmla="*/ 2147483647 h 1200"/>
              <a:gd name="T6" fmla="*/ 2147483647 w 1948"/>
              <a:gd name="T7" fmla="*/ 2147483647 h 1200"/>
              <a:gd name="T8" fmla="*/ 2147483647 w 1948"/>
              <a:gd name="T9" fmla="*/ 2147483647 h 1200"/>
              <a:gd name="T10" fmla="*/ 2147483647 w 1948"/>
              <a:gd name="T11" fmla="*/ 2147483647 h 1200"/>
              <a:gd name="T12" fmla="*/ 2147483647 w 1948"/>
              <a:gd name="T13" fmla="*/ 2147483647 h 1200"/>
              <a:gd name="T14" fmla="*/ 2147483647 w 1948"/>
              <a:gd name="T15" fmla="*/ 0 h 1200"/>
              <a:gd name="T16" fmla="*/ 2147483647 w 1948"/>
              <a:gd name="T17" fmla="*/ 0 h 1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48"/>
              <a:gd name="T28" fmla="*/ 0 h 1200"/>
              <a:gd name="T29" fmla="*/ 1948 w 1948"/>
              <a:gd name="T30" fmla="*/ 1200 h 1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48" h="1200">
                <a:moveTo>
                  <a:pt x="4" y="1200"/>
                </a:moveTo>
                <a:lnTo>
                  <a:pt x="0" y="958"/>
                </a:lnTo>
                <a:lnTo>
                  <a:pt x="517" y="958"/>
                </a:lnTo>
                <a:lnTo>
                  <a:pt x="517" y="600"/>
                </a:lnTo>
                <a:lnTo>
                  <a:pt x="905" y="600"/>
                </a:lnTo>
                <a:lnTo>
                  <a:pt x="905" y="248"/>
                </a:lnTo>
                <a:lnTo>
                  <a:pt x="1306" y="249"/>
                </a:lnTo>
                <a:lnTo>
                  <a:pt x="1306" y="0"/>
                </a:lnTo>
                <a:lnTo>
                  <a:pt x="1948" y="0"/>
                </a:lnTo>
              </a:path>
            </a:pathLst>
          </a:custGeom>
          <a:noFill/>
          <a:ln w="28575">
            <a:solidFill>
              <a:schemeClr val="bg1"/>
            </a:solidFill>
            <a:round/>
            <a:headEnd/>
            <a:tailEnd/>
          </a:ln>
        </p:spPr>
        <p:txBody>
          <a:bodyPr wrap="none">
            <a:spAutoFit/>
          </a:bodyPr>
          <a:lstStyle/>
          <a:p>
            <a:endParaRPr lang="en-US" sz="1200">
              <a:solidFill>
                <a:srgbClr val="000000"/>
              </a:solidFill>
              <a:latin typeface="Arial" pitchFamily="34" charset="0"/>
            </a:endParaRPr>
          </a:p>
        </p:txBody>
      </p:sp>
      <p:sp>
        <p:nvSpPr>
          <p:cNvPr id="27671" name="Text Box 11"/>
          <p:cNvSpPr txBox="1">
            <a:spLocks noChangeArrowheads="1"/>
          </p:cNvSpPr>
          <p:nvPr/>
        </p:nvSpPr>
        <p:spPr bwMode="auto">
          <a:xfrm>
            <a:off x="3613150" y="1862138"/>
            <a:ext cx="1425575" cy="457200"/>
          </a:xfrm>
          <a:prstGeom prst="rect">
            <a:avLst/>
          </a:prstGeom>
          <a:noFill/>
          <a:ln w="9525" algn="ctr">
            <a:noFill/>
            <a:prstDash val="dash"/>
            <a:miter lim="800000"/>
            <a:headEnd/>
            <a:tailEnd/>
          </a:ln>
        </p:spPr>
        <p:txBody>
          <a:bodyPr wrap="none">
            <a:spAutoFit/>
          </a:bodyPr>
          <a:lstStyle/>
          <a:p>
            <a:pPr algn="r"/>
            <a:r>
              <a:rPr lang="en-US" sz="1200" b="1">
                <a:solidFill>
                  <a:srgbClr val="FFFFFF"/>
                </a:solidFill>
                <a:latin typeface="Arial" pitchFamily="34" charset="0"/>
              </a:rPr>
              <a:t>Lagging </a:t>
            </a:r>
          </a:p>
          <a:p>
            <a:pPr algn="r"/>
            <a:r>
              <a:rPr lang="en-US" sz="1200" b="1">
                <a:solidFill>
                  <a:srgbClr val="FFFFFF"/>
                </a:solidFill>
                <a:latin typeface="Arial" pitchFamily="34" charset="0"/>
              </a:rPr>
              <a:t>capacity strategy</a:t>
            </a:r>
          </a:p>
        </p:txBody>
      </p:sp>
      <p:sp>
        <p:nvSpPr>
          <p:cNvPr id="27672" name="Text Box 12"/>
          <p:cNvSpPr txBox="1">
            <a:spLocks noChangeArrowheads="1"/>
          </p:cNvSpPr>
          <p:nvPr/>
        </p:nvSpPr>
        <p:spPr bwMode="auto">
          <a:xfrm>
            <a:off x="249238" y="1081088"/>
            <a:ext cx="727075" cy="3968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Volume</a:t>
            </a:r>
          </a:p>
          <a:p>
            <a:pPr algn="r"/>
            <a:r>
              <a:rPr lang="en-US" sz="1000">
                <a:solidFill>
                  <a:srgbClr val="000000"/>
                </a:solidFill>
                <a:latin typeface="Arial" pitchFamily="34" charset="0"/>
              </a:rPr>
              <a:t>(units/wk)</a:t>
            </a:r>
          </a:p>
        </p:txBody>
      </p:sp>
      <p:sp>
        <p:nvSpPr>
          <p:cNvPr id="27673" name="Text Box 30"/>
          <p:cNvSpPr txBox="1">
            <a:spLocks noChangeArrowheads="1"/>
          </p:cNvSpPr>
          <p:nvPr/>
        </p:nvSpPr>
        <p:spPr bwMode="auto">
          <a:xfrm>
            <a:off x="682625" y="3422650"/>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
        <p:nvSpPr>
          <p:cNvPr id="27674" name="Text Box 34"/>
          <p:cNvSpPr txBox="1">
            <a:spLocks noChangeArrowheads="1"/>
          </p:cNvSpPr>
          <p:nvPr/>
        </p:nvSpPr>
        <p:spPr bwMode="auto">
          <a:xfrm>
            <a:off x="1857375" y="2635250"/>
            <a:ext cx="784225" cy="274638"/>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2400" b="1" smtClean="0">
                <a:latin typeface="Albertus Extra Bold"/>
              </a:rPr>
              <a:t>Capacity Timing Strategies</a:t>
            </a:r>
            <a:r>
              <a:rPr lang="en-US" sz="2400" smtClean="0"/>
              <a:t> </a:t>
            </a:r>
            <a:br>
              <a:rPr lang="en-US" sz="2400" smtClean="0"/>
            </a:br>
            <a:r>
              <a:rPr lang="en-US" sz="2400" smtClean="0"/>
              <a:t>	Hybrid timing strategy between lead and lag: Smoothing</a:t>
            </a:r>
          </a:p>
        </p:txBody>
      </p:sp>
      <p:sp>
        <p:nvSpPr>
          <p:cNvPr id="28675" name="Rectangle 3"/>
          <p:cNvSpPr>
            <a:spLocks noGrp="1" noChangeArrowheads="1"/>
          </p:cNvSpPr>
          <p:nvPr>
            <p:ph type="body" idx="1"/>
          </p:nvPr>
        </p:nvSpPr>
        <p:spPr>
          <a:xfrm>
            <a:off x="455613" y="3905250"/>
            <a:ext cx="8229600" cy="2644775"/>
          </a:xfrm>
        </p:spPr>
        <p:txBody>
          <a:bodyPr/>
          <a:lstStyle/>
          <a:p>
            <a:pPr eaLnBrk="1" hangingPunct="1"/>
            <a:r>
              <a:rPr lang="en-US" smtClean="0"/>
              <a:t>Two types of smoothing: inventory or backorders</a:t>
            </a:r>
          </a:p>
          <a:p>
            <a:pPr eaLnBrk="1" hangingPunct="1"/>
            <a:r>
              <a:rPr lang="en-US" smtClean="0"/>
              <a:t>Advantages/disadvantages of smoothing strategies:</a:t>
            </a:r>
          </a:p>
        </p:txBody>
      </p:sp>
      <p:sp>
        <p:nvSpPr>
          <p:cNvPr id="28676" name="Rectangle 36"/>
          <p:cNvSpPr>
            <a:spLocks noChangeArrowheads="1"/>
          </p:cNvSpPr>
          <p:nvPr/>
        </p:nvSpPr>
        <p:spPr bwMode="auto">
          <a:xfrm>
            <a:off x="1981200" y="1150938"/>
            <a:ext cx="4875213"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8677" name="Freeform 28"/>
          <p:cNvSpPr>
            <a:spLocks/>
          </p:cNvSpPr>
          <p:nvPr/>
        </p:nvSpPr>
        <p:spPr bwMode="auto">
          <a:xfrm>
            <a:off x="5461000" y="1668463"/>
            <a:ext cx="298450" cy="88900"/>
          </a:xfrm>
          <a:custGeom>
            <a:avLst/>
            <a:gdLst>
              <a:gd name="T0" fmla="*/ 0 w 188"/>
              <a:gd name="T1" fmla="*/ 2147483647 h 56"/>
              <a:gd name="T2" fmla="*/ 2147483647 w 188"/>
              <a:gd name="T3" fmla="*/ 0 h 56"/>
              <a:gd name="T4" fmla="*/ 2147483647 w 188"/>
              <a:gd name="T5" fmla="*/ 2147483647 h 56"/>
              <a:gd name="T6" fmla="*/ 0 60000 65536"/>
              <a:gd name="T7" fmla="*/ 0 60000 65536"/>
              <a:gd name="T8" fmla="*/ 0 60000 65536"/>
              <a:gd name="T9" fmla="*/ 0 w 188"/>
              <a:gd name="T10" fmla="*/ 0 h 56"/>
              <a:gd name="T11" fmla="*/ 188 w 188"/>
              <a:gd name="T12" fmla="*/ 56 h 56"/>
            </a:gdLst>
            <a:ahLst/>
            <a:cxnLst>
              <a:cxn ang="T6">
                <a:pos x="T0" y="T1"/>
              </a:cxn>
              <a:cxn ang="T7">
                <a:pos x="T2" y="T3"/>
              </a:cxn>
              <a:cxn ang="T8">
                <a:pos x="T4" y="T5"/>
              </a:cxn>
            </a:cxnLst>
            <a:rect l="T9" t="T10" r="T11" b="T12"/>
            <a:pathLst>
              <a:path w="188" h="56">
                <a:moveTo>
                  <a:pt x="0" y="56"/>
                </a:moveTo>
                <a:lnTo>
                  <a:pt x="188" y="0"/>
                </a:lnTo>
                <a:lnTo>
                  <a:pt x="188" y="5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8" name="Freeform 26"/>
          <p:cNvSpPr>
            <a:spLocks/>
          </p:cNvSpPr>
          <p:nvPr/>
        </p:nvSpPr>
        <p:spPr bwMode="auto">
          <a:xfrm>
            <a:off x="4089400" y="2513013"/>
            <a:ext cx="298450" cy="231775"/>
          </a:xfrm>
          <a:custGeom>
            <a:avLst/>
            <a:gdLst>
              <a:gd name="T0" fmla="*/ 0 w 188"/>
              <a:gd name="T1" fmla="*/ 2147483647 h 146"/>
              <a:gd name="T2" fmla="*/ 2147483647 w 188"/>
              <a:gd name="T3" fmla="*/ 0 h 146"/>
              <a:gd name="T4" fmla="*/ 2147483647 w 188"/>
              <a:gd name="T5" fmla="*/ 2147483647 h 146"/>
              <a:gd name="T6" fmla="*/ 0 60000 65536"/>
              <a:gd name="T7" fmla="*/ 0 60000 65536"/>
              <a:gd name="T8" fmla="*/ 0 60000 65536"/>
              <a:gd name="T9" fmla="*/ 0 w 188"/>
              <a:gd name="T10" fmla="*/ 0 h 146"/>
              <a:gd name="T11" fmla="*/ 188 w 188"/>
              <a:gd name="T12" fmla="*/ 146 h 146"/>
            </a:gdLst>
            <a:ahLst/>
            <a:cxnLst>
              <a:cxn ang="T6">
                <a:pos x="T0" y="T1"/>
              </a:cxn>
              <a:cxn ang="T7">
                <a:pos x="T2" y="T3"/>
              </a:cxn>
              <a:cxn ang="T8">
                <a:pos x="T4" y="T5"/>
              </a:cxn>
            </a:cxnLst>
            <a:rect l="T9" t="T10" r="T11" b="T12"/>
            <a:pathLst>
              <a:path w="188" h="146">
                <a:moveTo>
                  <a:pt x="0" y="146"/>
                </a:moveTo>
                <a:lnTo>
                  <a:pt x="186" y="0"/>
                </a:lnTo>
                <a:lnTo>
                  <a:pt x="188" y="14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9" name="Freeform 24"/>
          <p:cNvSpPr>
            <a:spLocks/>
          </p:cNvSpPr>
          <p:nvPr/>
        </p:nvSpPr>
        <p:spPr bwMode="auto">
          <a:xfrm>
            <a:off x="2409825" y="3281363"/>
            <a:ext cx="673100" cy="196850"/>
          </a:xfrm>
          <a:custGeom>
            <a:avLst/>
            <a:gdLst>
              <a:gd name="T0" fmla="*/ 0 w 424"/>
              <a:gd name="T1" fmla="*/ 2147483647 h 124"/>
              <a:gd name="T2" fmla="*/ 0 w 424"/>
              <a:gd name="T3" fmla="*/ 0 h 124"/>
              <a:gd name="T4" fmla="*/ 2147483647 w 424"/>
              <a:gd name="T5" fmla="*/ 0 h 124"/>
              <a:gd name="T6" fmla="*/ 2147483647 w 424"/>
              <a:gd name="T7" fmla="*/ 2147483647 h 124"/>
              <a:gd name="T8" fmla="*/ 0 w 424"/>
              <a:gd name="T9" fmla="*/ 2147483647 h 124"/>
              <a:gd name="T10" fmla="*/ 0 60000 65536"/>
              <a:gd name="T11" fmla="*/ 0 60000 65536"/>
              <a:gd name="T12" fmla="*/ 0 60000 65536"/>
              <a:gd name="T13" fmla="*/ 0 60000 65536"/>
              <a:gd name="T14" fmla="*/ 0 60000 65536"/>
              <a:gd name="T15" fmla="*/ 0 w 424"/>
              <a:gd name="T16" fmla="*/ 0 h 124"/>
              <a:gd name="T17" fmla="*/ 424 w 424"/>
              <a:gd name="T18" fmla="*/ 124 h 124"/>
            </a:gdLst>
            <a:ahLst/>
            <a:cxnLst>
              <a:cxn ang="T10">
                <a:pos x="T0" y="T1"/>
              </a:cxn>
              <a:cxn ang="T11">
                <a:pos x="T2" y="T3"/>
              </a:cxn>
              <a:cxn ang="T12">
                <a:pos x="T4" y="T5"/>
              </a:cxn>
              <a:cxn ang="T13">
                <a:pos x="T6" y="T7"/>
              </a:cxn>
              <a:cxn ang="T14">
                <a:pos x="T8" y="T9"/>
              </a:cxn>
            </a:cxnLst>
            <a:rect l="T15" t="T16" r="T17" b="T18"/>
            <a:pathLst>
              <a:path w="424" h="124">
                <a:moveTo>
                  <a:pt x="0" y="124"/>
                </a:moveTo>
                <a:lnTo>
                  <a:pt x="0" y="0"/>
                </a:lnTo>
                <a:lnTo>
                  <a:pt x="424" y="0"/>
                </a:lnTo>
                <a:lnTo>
                  <a:pt x="230" y="80"/>
                </a:lnTo>
                <a:lnTo>
                  <a:pt x="0" y="124"/>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0" name="Freeform 25"/>
          <p:cNvSpPr>
            <a:spLocks/>
          </p:cNvSpPr>
          <p:nvPr/>
        </p:nvSpPr>
        <p:spPr bwMode="auto">
          <a:xfrm>
            <a:off x="3175000" y="3148013"/>
            <a:ext cx="298450" cy="130175"/>
          </a:xfrm>
          <a:custGeom>
            <a:avLst/>
            <a:gdLst>
              <a:gd name="T0" fmla="*/ 0 w 188"/>
              <a:gd name="T1" fmla="*/ 2147483647 h 82"/>
              <a:gd name="T2" fmla="*/ 2147483647 w 188"/>
              <a:gd name="T3" fmla="*/ 0 h 82"/>
              <a:gd name="T4" fmla="*/ 2147483647 w 188"/>
              <a:gd name="T5" fmla="*/ 2147483647 h 82"/>
              <a:gd name="T6" fmla="*/ 0 60000 65536"/>
              <a:gd name="T7" fmla="*/ 0 60000 65536"/>
              <a:gd name="T8" fmla="*/ 0 60000 65536"/>
              <a:gd name="T9" fmla="*/ 0 w 188"/>
              <a:gd name="T10" fmla="*/ 0 h 82"/>
              <a:gd name="T11" fmla="*/ 188 w 188"/>
              <a:gd name="T12" fmla="*/ 82 h 82"/>
            </a:gdLst>
            <a:ahLst/>
            <a:cxnLst>
              <a:cxn ang="T6">
                <a:pos x="T0" y="T1"/>
              </a:cxn>
              <a:cxn ang="T7">
                <a:pos x="T2" y="T3"/>
              </a:cxn>
              <a:cxn ang="T8">
                <a:pos x="T4" y="T5"/>
              </a:cxn>
            </a:cxnLst>
            <a:rect l="T9" t="T10" r="T11" b="T12"/>
            <a:pathLst>
              <a:path w="188" h="82">
                <a:moveTo>
                  <a:pt x="0" y="82"/>
                </a:moveTo>
                <a:lnTo>
                  <a:pt x="186" y="0"/>
                </a:lnTo>
                <a:lnTo>
                  <a:pt x="188" y="82"/>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1" name="Freeform 27"/>
          <p:cNvSpPr>
            <a:spLocks/>
          </p:cNvSpPr>
          <p:nvPr/>
        </p:nvSpPr>
        <p:spPr bwMode="auto">
          <a:xfrm>
            <a:off x="4772025" y="1947863"/>
            <a:ext cx="298450" cy="263525"/>
          </a:xfrm>
          <a:custGeom>
            <a:avLst/>
            <a:gdLst>
              <a:gd name="T0" fmla="*/ 0 w 188"/>
              <a:gd name="T1" fmla="*/ 2147483647 h 166"/>
              <a:gd name="T2" fmla="*/ 2147483647 w 188"/>
              <a:gd name="T3" fmla="*/ 0 h 166"/>
              <a:gd name="T4" fmla="*/ 2147483647 w 188"/>
              <a:gd name="T5" fmla="*/ 2147483647 h 166"/>
              <a:gd name="T6" fmla="*/ 0 60000 65536"/>
              <a:gd name="T7" fmla="*/ 0 60000 65536"/>
              <a:gd name="T8" fmla="*/ 0 60000 65536"/>
              <a:gd name="T9" fmla="*/ 0 w 188"/>
              <a:gd name="T10" fmla="*/ 0 h 166"/>
              <a:gd name="T11" fmla="*/ 188 w 188"/>
              <a:gd name="T12" fmla="*/ 166 h 166"/>
            </a:gdLst>
            <a:ahLst/>
            <a:cxnLst>
              <a:cxn ang="T6">
                <a:pos x="T0" y="T1"/>
              </a:cxn>
              <a:cxn ang="T7">
                <a:pos x="T2" y="T3"/>
              </a:cxn>
              <a:cxn ang="T8">
                <a:pos x="T4" y="T5"/>
              </a:cxn>
            </a:cxnLst>
            <a:rect l="T9" t="T10" r="T11" b="T12"/>
            <a:pathLst>
              <a:path w="188" h="166">
                <a:moveTo>
                  <a:pt x="0" y="166"/>
                </a:moveTo>
                <a:lnTo>
                  <a:pt x="186" y="0"/>
                </a:lnTo>
                <a:lnTo>
                  <a:pt x="188" y="16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2" name="Freeform 29"/>
          <p:cNvSpPr>
            <a:spLocks/>
          </p:cNvSpPr>
          <p:nvPr/>
        </p:nvSpPr>
        <p:spPr bwMode="auto">
          <a:xfrm>
            <a:off x="3476625" y="2751138"/>
            <a:ext cx="615950" cy="374650"/>
          </a:xfrm>
          <a:custGeom>
            <a:avLst/>
            <a:gdLst>
              <a:gd name="T0" fmla="*/ 0 w 388"/>
              <a:gd name="T1" fmla="*/ 2147483647 h 236"/>
              <a:gd name="T2" fmla="*/ 0 w 388"/>
              <a:gd name="T3" fmla="*/ 2147483647 h 236"/>
              <a:gd name="T4" fmla="*/ 2147483647 w 388"/>
              <a:gd name="T5" fmla="*/ 0 h 236"/>
              <a:gd name="T6" fmla="*/ 2147483647 w 388"/>
              <a:gd name="T7" fmla="*/ 2147483647 h 236"/>
              <a:gd name="T8" fmla="*/ 0 w 388"/>
              <a:gd name="T9" fmla="*/ 2147483647 h 236"/>
              <a:gd name="T10" fmla="*/ 0 60000 65536"/>
              <a:gd name="T11" fmla="*/ 0 60000 65536"/>
              <a:gd name="T12" fmla="*/ 0 60000 65536"/>
              <a:gd name="T13" fmla="*/ 0 60000 65536"/>
              <a:gd name="T14" fmla="*/ 0 60000 65536"/>
              <a:gd name="T15" fmla="*/ 0 w 388"/>
              <a:gd name="T16" fmla="*/ 0 h 236"/>
              <a:gd name="T17" fmla="*/ 388 w 388"/>
              <a:gd name="T18" fmla="*/ 236 h 236"/>
            </a:gdLst>
            <a:ahLst/>
            <a:cxnLst>
              <a:cxn ang="T10">
                <a:pos x="T0" y="T1"/>
              </a:cxn>
              <a:cxn ang="T11">
                <a:pos x="T2" y="T3"/>
              </a:cxn>
              <a:cxn ang="T12">
                <a:pos x="T4" y="T5"/>
              </a:cxn>
              <a:cxn ang="T13">
                <a:pos x="T6" y="T7"/>
              </a:cxn>
              <a:cxn ang="T14">
                <a:pos x="T8" y="T9"/>
              </a:cxn>
            </a:cxnLst>
            <a:rect l="T15" t="T16" r="T17" b="T18"/>
            <a:pathLst>
              <a:path w="388" h="236">
                <a:moveTo>
                  <a:pt x="0" y="236"/>
                </a:moveTo>
                <a:lnTo>
                  <a:pt x="0" y="2"/>
                </a:lnTo>
                <a:lnTo>
                  <a:pt x="388" y="0"/>
                </a:lnTo>
                <a:lnTo>
                  <a:pt x="170" y="146"/>
                </a:lnTo>
                <a:lnTo>
                  <a:pt x="0" y="236"/>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3" name="Freeform 30"/>
          <p:cNvSpPr>
            <a:spLocks/>
          </p:cNvSpPr>
          <p:nvPr/>
        </p:nvSpPr>
        <p:spPr bwMode="auto">
          <a:xfrm>
            <a:off x="4384675" y="2214563"/>
            <a:ext cx="358775" cy="288925"/>
          </a:xfrm>
          <a:custGeom>
            <a:avLst/>
            <a:gdLst>
              <a:gd name="T0" fmla="*/ 0 w 226"/>
              <a:gd name="T1" fmla="*/ 2147483647 h 182"/>
              <a:gd name="T2" fmla="*/ 2147483647 w 226"/>
              <a:gd name="T3" fmla="*/ 2147483647 h 182"/>
              <a:gd name="T4" fmla="*/ 2147483647 w 226"/>
              <a:gd name="T5" fmla="*/ 0 h 182"/>
              <a:gd name="T6" fmla="*/ 2147483647 w 226"/>
              <a:gd name="T7" fmla="*/ 2147483647 h 182"/>
              <a:gd name="T8" fmla="*/ 0 w 226"/>
              <a:gd name="T9" fmla="*/ 2147483647 h 182"/>
              <a:gd name="T10" fmla="*/ 0 60000 65536"/>
              <a:gd name="T11" fmla="*/ 0 60000 65536"/>
              <a:gd name="T12" fmla="*/ 0 60000 65536"/>
              <a:gd name="T13" fmla="*/ 0 60000 65536"/>
              <a:gd name="T14" fmla="*/ 0 60000 65536"/>
              <a:gd name="T15" fmla="*/ 0 w 226"/>
              <a:gd name="T16" fmla="*/ 0 h 182"/>
              <a:gd name="T17" fmla="*/ 226 w 226"/>
              <a:gd name="T18" fmla="*/ 182 h 182"/>
            </a:gdLst>
            <a:ahLst/>
            <a:cxnLst>
              <a:cxn ang="T10">
                <a:pos x="T0" y="T1"/>
              </a:cxn>
              <a:cxn ang="T11">
                <a:pos x="T2" y="T3"/>
              </a:cxn>
              <a:cxn ang="T12">
                <a:pos x="T4" y="T5"/>
              </a:cxn>
              <a:cxn ang="T13">
                <a:pos x="T6" y="T7"/>
              </a:cxn>
              <a:cxn ang="T14">
                <a:pos x="T8" y="T9"/>
              </a:cxn>
            </a:cxnLst>
            <a:rect l="T15" t="T16" r="T17" b="T18"/>
            <a:pathLst>
              <a:path w="226" h="182">
                <a:moveTo>
                  <a:pt x="0" y="182"/>
                </a:moveTo>
                <a:lnTo>
                  <a:pt x="2" y="4"/>
                </a:lnTo>
                <a:lnTo>
                  <a:pt x="226" y="0"/>
                </a:lnTo>
                <a:lnTo>
                  <a:pt x="112" y="94"/>
                </a:lnTo>
                <a:lnTo>
                  <a:pt x="0" y="182"/>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4" name="Freeform 31"/>
          <p:cNvSpPr>
            <a:spLocks/>
          </p:cNvSpPr>
          <p:nvPr/>
        </p:nvSpPr>
        <p:spPr bwMode="auto">
          <a:xfrm>
            <a:off x="5076825" y="1757363"/>
            <a:ext cx="288925" cy="171450"/>
          </a:xfrm>
          <a:custGeom>
            <a:avLst/>
            <a:gdLst>
              <a:gd name="T0" fmla="*/ 0 w 182"/>
              <a:gd name="T1" fmla="*/ 2147483647 h 108"/>
              <a:gd name="T2" fmla="*/ 0 w 182"/>
              <a:gd name="T3" fmla="*/ 2147483647 h 108"/>
              <a:gd name="T4" fmla="*/ 2147483647 w 182"/>
              <a:gd name="T5" fmla="*/ 0 h 108"/>
              <a:gd name="T6" fmla="*/ 2147483647 w 182"/>
              <a:gd name="T7" fmla="*/ 2147483647 h 108"/>
              <a:gd name="T8" fmla="*/ 0 w 182"/>
              <a:gd name="T9" fmla="*/ 2147483647 h 108"/>
              <a:gd name="T10" fmla="*/ 0 60000 65536"/>
              <a:gd name="T11" fmla="*/ 0 60000 65536"/>
              <a:gd name="T12" fmla="*/ 0 60000 65536"/>
              <a:gd name="T13" fmla="*/ 0 60000 65536"/>
              <a:gd name="T14" fmla="*/ 0 60000 65536"/>
              <a:gd name="T15" fmla="*/ 0 w 182"/>
              <a:gd name="T16" fmla="*/ 0 h 108"/>
              <a:gd name="T17" fmla="*/ 182 w 182"/>
              <a:gd name="T18" fmla="*/ 108 h 108"/>
            </a:gdLst>
            <a:ahLst/>
            <a:cxnLst>
              <a:cxn ang="T10">
                <a:pos x="T0" y="T1"/>
              </a:cxn>
              <a:cxn ang="T11">
                <a:pos x="T2" y="T3"/>
              </a:cxn>
              <a:cxn ang="T12">
                <a:pos x="T4" y="T5"/>
              </a:cxn>
              <a:cxn ang="T13">
                <a:pos x="T6" y="T7"/>
              </a:cxn>
              <a:cxn ang="T14">
                <a:pos x="T8" y="T9"/>
              </a:cxn>
            </a:cxnLst>
            <a:rect l="T15" t="T16" r="T17" b="T18"/>
            <a:pathLst>
              <a:path w="182" h="108">
                <a:moveTo>
                  <a:pt x="0" y="108"/>
                </a:moveTo>
                <a:lnTo>
                  <a:pt x="0" y="2"/>
                </a:lnTo>
                <a:lnTo>
                  <a:pt x="182" y="0"/>
                </a:lnTo>
                <a:lnTo>
                  <a:pt x="70" y="60"/>
                </a:lnTo>
                <a:lnTo>
                  <a:pt x="0" y="108"/>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5" name="Freeform 6"/>
          <p:cNvSpPr>
            <a:spLocks/>
          </p:cNvSpPr>
          <p:nvPr/>
        </p:nvSpPr>
        <p:spPr bwMode="auto">
          <a:xfrm>
            <a:off x="1997075" y="1530350"/>
            <a:ext cx="4860925" cy="2068513"/>
          </a:xfrm>
          <a:custGeom>
            <a:avLst/>
            <a:gdLst>
              <a:gd name="T0" fmla="*/ 0 w 3062"/>
              <a:gd name="T1" fmla="*/ 2147483647 h 1303"/>
              <a:gd name="T2" fmla="*/ 2147483647 w 3062"/>
              <a:gd name="T3" fmla="*/ 2147483647 h 1303"/>
              <a:gd name="T4" fmla="*/ 2147483647 w 3062"/>
              <a:gd name="T5" fmla="*/ 2147483647 h 1303"/>
              <a:gd name="T6" fmla="*/ 2147483647 w 3062"/>
              <a:gd name="T7" fmla="*/ 2147483647 h 1303"/>
              <a:gd name="T8" fmla="*/ 2147483647 w 3062"/>
              <a:gd name="T9" fmla="*/ 2147483647 h 1303"/>
              <a:gd name="T10" fmla="*/ 2147483647 w 3062"/>
              <a:gd name="T11" fmla="*/ 0 h 1303"/>
              <a:gd name="T12" fmla="*/ 0 60000 65536"/>
              <a:gd name="T13" fmla="*/ 0 60000 65536"/>
              <a:gd name="T14" fmla="*/ 0 60000 65536"/>
              <a:gd name="T15" fmla="*/ 0 60000 65536"/>
              <a:gd name="T16" fmla="*/ 0 60000 65536"/>
              <a:gd name="T17" fmla="*/ 0 60000 65536"/>
              <a:gd name="T18" fmla="*/ 0 w 3062"/>
              <a:gd name="T19" fmla="*/ 0 h 1303"/>
              <a:gd name="T20" fmla="*/ 3062 w 3062"/>
              <a:gd name="T21" fmla="*/ 1303 h 1303"/>
            </a:gdLst>
            <a:ahLst/>
            <a:cxnLst>
              <a:cxn ang="T12">
                <a:pos x="T0" y="T1"/>
              </a:cxn>
              <a:cxn ang="T13">
                <a:pos x="T2" y="T3"/>
              </a:cxn>
              <a:cxn ang="T14">
                <a:pos x="T4" y="T5"/>
              </a:cxn>
              <a:cxn ang="T15">
                <a:pos x="T6" y="T7"/>
              </a:cxn>
              <a:cxn ang="T16">
                <a:pos x="T8" y="T9"/>
              </a:cxn>
              <a:cxn ang="T17">
                <a:pos x="T10" y="T11"/>
              </a:cxn>
            </a:cxnLst>
            <a:rect l="T18" t="T19" r="T20" b="T21"/>
            <a:pathLst>
              <a:path w="3062" h="1303">
                <a:moveTo>
                  <a:pt x="0" y="1303"/>
                </a:moveTo>
                <a:cubicBezTo>
                  <a:pt x="118" y="1271"/>
                  <a:pt x="512" y="1177"/>
                  <a:pt x="710" y="1104"/>
                </a:cubicBezTo>
                <a:cubicBezTo>
                  <a:pt x="908" y="1031"/>
                  <a:pt x="1030" y="968"/>
                  <a:pt x="1190" y="864"/>
                </a:cubicBezTo>
                <a:cubicBezTo>
                  <a:pt x="1350" y="760"/>
                  <a:pt x="1510" y="600"/>
                  <a:pt x="1670" y="480"/>
                </a:cubicBezTo>
                <a:cubicBezTo>
                  <a:pt x="1830" y="360"/>
                  <a:pt x="1918" y="224"/>
                  <a:pt x="2150" y="144"/>
                </a:cubicBezTo>
                <a:cubicBezTo>
                  <a:pt x="2382" y="64"/>
                  <a:pt x="2722" y="32"/>
                  <a:pt x="3062" y="0"/>
                </a:cubicBezTo>
              </a:path>
            </a:pathLst>
          </a:custGeom>
          <a:noFill/>
          <a:ln w="28575">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8686" name="Freeform 9"/>
          <p:cNvSpPr>
            <a:spLocks/>
          </p:cNvSpPr>
          <p:nvPr/>
        </p:nvSpPr>
        <p:spPr bwMode="auto">
          <a:xfrm>
            <a:off x="2406650" y="1363663"/>
            <a:ext cx="4414838" cy="2300287"/>
          </a:xfrm>
          <a:custGeom>
            <a:avLst/>
            <a:gdLst>
              <a:gd name="T0" fmla="*/ 0 w 2781"/>
              <a:gd name="T1" fmla="*/ 2147483647 h 1449"/>
              <a:gd name="T2" fmla="*/ 0 w 2781"/>
              <a:gd name="T3" fmla="*/ 2147483647 h 1449"/>
              <a:gd name="T4" fmla="*/ 2147483647 w 2781"/>
              <a:gd name="T5" fmla="*/ 2147483647 h 1449"/>
              <a:gd name="T6" fmla="*/ 2147483647 w 2781"/>
              <a:gd name="T7" fmla="*/ 2147483647 h 1449"/>
              <a:gd name="T8" fmla="*/ 2147483647 w 2781"/>
              <a:gd name="T9" fmla="*/ 2147483647 h 1449"/>
              <a:gd name="T10" fmla="*/ 2147483647 w 2781"/>
              <a:gd name="T11" fmla="*/ 2147483647 h 1449"/>
              <a:gd name="T12" fmla="*/ 2147483647 w 2781"/>
              <a:gd name="T13" fmla="*/ 2147483647 h 1449"/>
              <a:gd name="T14" fmla="*/ 2147483647 w 2781"/>
              <a:gd name="T15" fmla="*/ 2147483647 h 1449"/>
              <a:gd name="T16" fmla="*/ 2147483647 w 2781"/>
              <a:gd name="T17" fmla="*/ 2147483647 h 1449"/>
              <a:gd name="T18" fmla="*/ 2147483647 w 2781"/>
              <a:gd name="T19" fmla="*/ 2147483647 h 1449"/>
              <a:gd name="T20" fmla="*/ 2147483647 w 2781"/>
              <a:gd name="T21" fmla="*/ 0 h 1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1"/>
              <a:gd name="T34" fmla="*/ 0 h 1449"/>
              <a:gd name="T35" fmla="*/ 2781 w 2781"/>
              <a:gd name="T36" fmla="*/ 1449 h 1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1" h="1449">
                <a:moveTo>
                  <a:pt x="0" y="1449"/>
                </a:moveTo>
                <a:lnTo>
                  <a:pt x="0" y="1209"/>
                </a:lnTo>
                <a:lnTo>
                  <a:pt x="672" y="1209"/>
                </a:lnTo>
                <a:lnTo>
                  <a:pt x="672" y="873"/>
                </a:lnTo>
                <a:lnTo>
                  <a:pt x="1248" y="873"/>
                </a:lnTo>
                <a:lnTo>
                  <a:pt x="1248" y="537"/>
                </a:lnTo>
                <a:lnTo>
                  <a:pt x="1680" y="537"/>
                </a:lnTo>
                <a:lnTo>
                  <a:pt x="1680" y="249"/>
                </a:lnTo>
                <a:lnTo>
                  <a:pt x="2112" y="249"/>
                </a:lnTo>
                <a:lnTo>
                  <a:pt x="2112" y="9"/>
                </a:lnTo>
                <a:lnTo>
                  <a:pt x="2781"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8687" name="Freeform 12"/>
          <p:cNvSpPr>
            <a:spLocks/>
          </p:cNvSpPr>
          <p:nvPr/>
        </p:nvSpPr>
        <p:spPr bwMode="auto">
          <a:xfrm>
            <a:off x="3657600" y="2427288"/>
            <a:ext cx="623888" cy="244475"/>
          </a:xfrm>
          <a:custGeom>
            <a:avLst/>
            <a:gdLst>
              <a:gd name="T0" fmla="*/ 0 w 393"/>
              <a:gd name="T1" fmla="*/ 2147483647 h 154"/>
              <a:gd name="T2" fmla="*/ 2147483647 w 393"/>
              <a:gd name="T3" fmla="*/ 2147483647 h 154"/>
              <a:gd name="T4" fmla="*/ 2147483647 w 393"/>
              <a:gd name="T5" fmla="*/ 2147483647 h 154"/>
              <a:gd name="T6" fmla="*/ 0 60000 65536"/>
              <a:gd name="T7" fmla="*/ 0 60000 65536"/>
              <a:gd name="T8" fmla="*/ 0 60000 65536"/>
              <a:gd name="T9" fmla="*/ 0 w 393"/>
              <a:gd name="T10" fmla="*/ 0 h 154"/>
              <a:gd name="T11" fmla="*/ 393 w 393"/>
              <a:gd name="T12" fmla="*/ 154 h 154"/>
            </a:gdLst>
            <a:ahLst/>
            <a:cxnLst>
              <a:cxn ang="T6">
                <a:pos x="T0" y="T1"/>
              </a:cxn>
              <a:cxn ang="T7">
                <a:pos x="T2" y="T3"/>
              </a:cxn>
              <a:cxn ang="T8">
                <a:pos x="T4" y="T5"/>
              </a:cxn>
            </a:cxnLst>
            <a:rect l="T9" t="T10" r="T11" b="T12"/>
            <a:pathLst>
              <a:path w="393" h="154">
                <a:moveTo>
                  <a:pt x="0" y="154"/>
                </a:moveTo>
                <a:cubicBezTo>
                  <a:pt x="34" y="130"/>
                  <a:pt x="136" y="16"/>
                  <a:pt x="201" y="8"/>
                </a:cubicBezTo>
                <a:cubicBezTo>
                  <a:pt x="266" y="0"/>
                  <a:pt x="361" y="88"/>
                  <a:pt x="393" y="104"/>
                </a:cubicBezTo>
              </a:path>
            </a:pathLst>
          </a:custGeom>
          <a:noFill/>
          <a:ln w="9525">
            <a:solidFill>
              <a:schemeClr val="tx1"/>
            </a:solidFill>
            <a:prstDash val="dash"/>
            <a:round/>
            <a:headEnd/>
            <a:tailEnd type="triangle" w="med" len="med"/>
          </a:ln>
        </p:spPr>
        <p:txBody>
          <a:bodyPr wrap="none">
            <a:spAutoFit/>
          </a:bodyPr>
          <a:lstStyle/>
          <a:p>
            <a:endParaRPr lang="en-US" sz="1200">
              <a:solidFill>
                <a:srgbClr val="000000"/>
              </a:solidFill>
              <a:latin typeface="Arial" pitchFamily="34" charset="0"/>
            </a:endParaRPr>
          </a:p>
        </p:txBody>
      </p:sp>
      <p:sp>
        <p:nvSpPr>
          <p:cNvPr id="28688" name="Text Box 20"/>
          <p:cNvSpPr txBox="1">
            <a:spLocks noChangeArrowheads="1"/>
          </p:cNvSpPr>
          <p:nvPr/>
        </p:nvSpPr>
        <p:spPr bwMode="auto">
          <a:xfrm>
            <a:off x="3194050" y="1238250"/>
            <a:ext cx="1701800" cy="457200"/>
          </a:xfrm>
          <a:prstGeom prst="rect">
            <a:avLst/>
          </a:prstGeom>
          <a:noFill/>
          <a:ln w="9525" algn="ctr">
            <a:noFill/>
            <a:prstDash val="dash"/>
            <a:miter lim="800000"/>
            <a:headEnd/>
            <a:tailEnd/>
          </a:ln>
        </p:spPr>
        <p:txBody>
          <a:bodyPr wrap="none">
            <a:spAutoFit/>
          </a:bodyPr>
          <a:lstStyle/>
          <a:p>
            <a:pPr algn="ctr"/>
            <a:r>
              <a:rPr lang="en-US" sz="1200" b="1">
                <a:solidFill>
                  <a:srgbClr val="0000FF"/>
                </a:solidFill>
                <a:latin typeface="Arial" pitchFamily="34" charset="0"/>
              </a:rPr>
              <a:t>Inventory-smoothing</a:t>
            </a:r>
          </a:p>
          <a:p>
            <a:pPr algn="ctr"/>
            <a:r>
              <a:rPr lang="en-US" sz="1200" b="1">
                <a:solidFill>
                  <a:srgbClr val="0000FF"/>
                </a:solidFill>
                <a:latin typeface="Arial" pitchFamily="34" charset="0"/>
              </a:rPr>
              <a:t>capacity strategy</a:t>
            </a:r>
          </a:p>
        </p:txBody>
      </p:sp>
      <p:sp>
        <p:nvSpPr>
          <p:cNvPr id="28689" name="Text Box 21"/>
          <p:cNvSpPr txBox="1">
            <a:spLocks noChangeArrowheads="1"/>
          </p:cNvSpPr>
          <p:nvPr/>
        </p:nvSpPr>
        <p:spPr bwMode="auto">
          <a:xfrm>
            <a:off x="6049963" y="1604963"/>
            <a:ext cx="784225" cy="274637"/>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
        <p:nvSpPr>
          <p:cNvPr id="28690" name="Text Box 23"/>
          <p:cNvSpPr txBox="1">
            <a:spLocks noChangeArrowheads="1"/>
          </p:cNvSpPr>
          <p:nvPr/>
        </p:nvSpPr>
        <p:spPr bwMode="auto">
          <a:xfrm>
            <a:off x="1331913" y="1168400"/>
            <a:ext cx="769937" cy="396875"/>
          </a:xfrm>
          <a:prstGeom prst="rect">
            <a:avLst/>
          </a:prstGeom>
          <a:noFill/>
          <a:ln w="9525" algn="ctr">
            <a:noFill/>
            <a:prstDash val="dash"/>
            <a:miter lim="800000"/>
            <a:headEnd/>
            <a:tailEnd/>
          </a:ln>
        </p:spPr>
        <p:txBody>
          <a:bodyPr>
            <a:spAutoFit/>
          </a:bodyPr>
          <a:lstStyle/>
          <a:p>
            <a:r>
              <a:rPr lang="en-US" sz="1000">
                <a:solidFill>
                  <a:srgbClr val="000000"/>
                </a:solidFill>
                <a:latin typeface="Arial" pitchFamily="34" charset="0"/>
              </a:rPr>
              <a:t>Volume</a:t>
            </a:r>
          </a:p>
          <a:p>
            <a:r>
              <a:rPr lang="en-US" sz="1000">
                <a:solidFill>
                  <a:srgbClr val="000000"/>
                </a:solidFill>
                <a:latin typeface="Arial" pitchFamily="34" charset="0"/>
              </a:rPr>
              <a:t>(units/wk)</a:t>
            </a:r>
          </a:p>
        </p:txBody>
      </p:sp>
      <p:sp>
        <p:nvSpPr>
          <p:cNvPr id="28691" name="Text Box 32"/>
          <p:cNvSpPr txBox="1">
            <a:spLocks noChangeArrowheads="1"/>
          </p:cNvSpPr>
          <p:nvPr/>
        </p:nvSpPr>
        <p:spPr bwMode="auto">
          <a:xfrm>
            <a:off x="2351088" y="2746375"/>
            <a:ext cx="1144587"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Inventory buildup</a:t>
            </a:r>
          </a:p>
        </p:txBody>
      </p:sp>
      <p:sp>
        <p:nvSpPr>
          <p:cNvPr id="28692" name="Text Box 33"/>
          <p:cNvSpPr txBox="1">
            <a:spLocks noChangeArrowheads="1"/>
          </p:cNvSpPr>
          <p:nvPr/>
        </p:nvSpPr>
        <p:spPr bwMode="auto">
          <a:xfrm>
            <a:off x="3798888" y="2212975"/>
            <a:ext cx="368300"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fills</a:t>
            </a:r>
          </a:p>
        </p:txBody>
      </p:sp>
      <p:sp>
        <p:nvSpPr>
          <p:cNvPr id="28693" name="Text Box 34"/>
          <p:cNvSpPr txBox="1">
            <a:spLocks noChangeArrowheads="1"/>
          </p:cNvSpPr>
          <p:nvPr/>
        </p:nvSpPr>
        <p:spPr bwMode="auto">
          <a:xfrm>
            <a:off x="4027488" y="2746375"/>
            <a:ext cx="1173162"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capacity shortage</a:t>
            </a:r>
          </a:p>
        </p:txBody>
      </p:sp>
      <p:sp>
        <p:nvSpPr>
          <p:cNvPr id="28694" name="Text Box 37"/>
          <p:cNvSpPr txBox="1">
            <a:spLocks noChangeArrowheads="1"/>
          </p:cNvSpPr>
          <p:nvPr/>
        </p:nvSpPr>
        <p:spPr bwMode="auto">
          <a:xfrm>
            <a:off x="6423025" y="3619500"/>
            <a:ext cx="471488" cy="274638"/>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8695" name="Text Box 38"/>
          <p:cNvSpPr txBox="1">
            <a:spLocks noChangeArrowheads="1"/>
          </p:cNvSpPr>
          <p:nvPr/>
        </p:nvSpPr>
        <p:spPr bwMode="auto">
          <a:xfrm>
            <a:off x="1697038" y="3502025"/>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Scale Economies in Capacity Expansion</a:t>
            </a:r>
            <a:endParaRPr lang="en-US" dirty="0"/>
          </a:p>
        </p:txBody>
      </p:sp>
      <p:cxnSp>
        <p:nvCxnSpPr>
          <p:cNvPr id="5" name="Straight Connector 4"/>
          <p:cNvCxnSpPr/>
          <p:nvPr/>
        </p:nvCxnSpPr>
        <p:spPr>
          <a:xfrm rot="5400000">
            <a:off x="26770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flipV="1">
            <a:off x="153506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535067" y="2622495"/>
            <a:ext cx="2112269" cy="15746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0154" y="4273105"/>
            <a:ext cx="691294" cy="461665"/>
          </a:xfrm>
          <a:prstGeom prst="rect">
            <a:avLst/>
          </a:prstGeom>
          <a:noFill/>
        </p:spPr>
        <p:txBody>
          <a:bodyPr wrap="square" rtlCol="0">
            <a:spAutoFit/>
          </a:bodyPr>
          <a:lstStyle/>
          <a:p>
            <a:pPr algn="ctr"/>
            <a:r>
              <a:rPr lang="en-US" sz="1200" dirty="0" smtClean="0"/>
              <a:t>Fixed cost</a:t>
            </a:r>
          </a:p>
        </p:txBody>
      </p:sp>
      <p:sp>
        <p:nvSpPr>
          <p:cNvPr id="15" name="Right Brace 14"/>
          <p:cNvSpPr/>
          <p:nvPr/>
        </p:nvSpPr>
        <p:spPr>
          <a:xfrm flipH="1">
            <a:off x="126622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TextBox 15"/>
          <p:cNvSpPr txBox="1"/>
          <p:nvPr/>
        </p:nvSpPr>
        <p:spPr>
          <a:xfrm>
            <a:off x="226475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17" name="TextBox 16"/>
          <p:cNvSpPr txBox="1"/>
          <p:nvPr/>
        </p:nvSpPr>
        <p:spPr>
          <a:xfrm>
            <a:off x="69015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18" name="TextBox 17"/>
          <p:cNvSpPr txBox="1"/>
          <p:nvPr/>
        </p:nvSpPr>
        <p:spPr>
          <a:xfrm>
            <a:off x="2495189" y="3467405"/>
            <a:ext cx="844910" cy="461665"/>
          </a:xfrm>
          <a:prstGeom prst="rect">
            <a:avLst/>
          </a:prstGeom>
          <a:noFill/>
        </p:spPr>
        <p:txBody>
          <a:bodyPr wrap="square" rtlCol="0">
            <a:spAutoFit/>
          </a:bodyPr>
          <a:lstStyle/>
          <a:p>
            <a:pPr algn="ctr"/>
            <a:r>
              <a:rPr lang="en-US" sz="1200" dirty="0" smtClean="0"/>
              <a:t>Marginal cost</a:t>
            </a:r>
          </a:p>
        </p:txBody>
      </p:sp>
      <p:grpSp>
        <p:nvGrpSpPr>
          <p:cNvPr id="3" name="Group 24"/>
          <p:cNvGrpSpPr/>
          <p:nvPr/>
        </p:nvGrpSpPr>
        <p:grpSpPr>
          <a:xfrm>
            <a:off x="2533595" y="3352189"/>
            <a:ext cx="153619" cy="115216"/>
            <a:chOff x="2805371" y="3236974"/>
            <a:chExt cx="153619" cy="115216"/>
          </a:xfrm>
        </p:grpSpPr>
        <p:cxnSp>
          <p:nvCxnSpPr>
            <p:cNvPr id="21" name="Straight Connector 2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5174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65174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Constant Marginal Cost</a:t>
            </a:r>
            <a:endParaRPr lang="en-US" dirty="0">
              <a:solidFill>
                <a:schemeClr val="tx1"/>
              </a:solidFill>
            </a:endParaRPr>
          </a:p>
        </p:txBody>
      </p:sp>
      <p:sp>
        <p:nvSpPr>
          <p:cNvPr id="29" name="TextBox 28"/>
          <p:cNvSpPr txBox="1"/>
          <p:nvPr/>
        </p:nvSpPr>
        <p:spPr>
          <a:xfrm>
            <a:off x="1016594" y="5356207"/>
            <a:ext cx="3033999" cy="523220"/>
          </a:xfrm>
          <a:prstGeom prst="rect">
            <a:avLst/>
          </a:prstGeom>
          <a:noFill/>
        </p:spPr>
        <p:txBody>
          <a:bodyPr wrap="square" rtlCol="0">
            <a:spAutoFit/>
          </a:bodyPr>
          <a:lstStyle/>
          <a:p>
            <a:pPr algn="ctr"/>
            <a:r>
              <a:rPr lang="en-US" sz="1400" dirty="0" smtClean="0"/>
              <a:t>Scale economies result from fixed cost being spread over more units</a:t>
            </a:r>
            <a:endParaRPr lang="en-US" sz="1400" dirty="0"/>
          </a:p>
        </p:txBody>
      </p:sp>
      <p:cxnSp>
        <p:nvCxnSpPr>
          <p:cNvPr id="32" name="Straight Connector 31"/>
          <p:cNvCxnSpPr/>
          <p:nvPr/>
        </p:nvCxnSpPr>
        <p:spPr>
          <a:xfrm rot="5400000">
            <a:off x="430569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flipV="1">
            <a:off x="557305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728144" y="4273105"/>
            <a:ext cx="691294" cy="461665"/>
          </a:xfrm>
          <a:prstGeom prst="rect">
            <a:avLst/>
          </a:prstGeom>
          <a:noFill/>
        </p:spPr>
        <p:txBody>
          <a:bodyPr wrap="square" rtlCol="0">
            <a:spAutoFit/>
          </a:bodyPr>
          <a:lstStyle/>
          <a:p>
            <a:pPr algn="ctr"/>
            <a:r>
              <a:rPr lang="en-US" sz="1200" dirty="0" smtClean="0"/>
              <a:t>Fixed cost</a:t>
            </a:r>
          </a:p>
        </p:txBody>
      </p:sp>
      <p:sp>
        <p:nvSpPr>
          <p:cNvPr id="36" name="Right Brace 35"/>
          <p:cNvSpPr/>
          <p:nvPr/>
        </p:nvSpPr>
        <p:spPr>
          <a:xfrm flipH="1">
            <a:off x="530421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TextBox 36"/>
          <p:cNvSpPr txBox="1"/>
          <p:nvPr/>
        </p:nvSpPr>
        <p:spPr>
          <a:xfrm>
            <a:off x="630274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38" name="TextBox 37"/>
          <p:cNvSpPr txBox="1"/>
          <p:nvPr/>
        </p:nvSpPr>
        <p:spPr>
          <a:xfrm>
            <a:off x="472814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39" name="TextBox 38"/>
          <p:cNvSpPr txBox="1"/>
          <p:nvPr/>
        </p:nvSpPr>
        <p:spPr>
          <a:xfrm>
            <a:off x="6527713" y="3620220"/>
            <a:ext cx="844910" cy="461665"/>
          </a:xfrm>
          <a:prstGeom prst="rect">
            <a:avLst/>
          </a:prstGeom>
          <a:noFill/>
        </p:spPr>
        <p:txBody>
          <a:bodyPr wrap="square" rtlCol="0">
            <a:spAutoFit/>
          </a:bodyPr>
          <a:lstStyle/>
          <a:p>
            <a:pPr algn="ctr"/>
            <a:r>
              <a:rPr lang="en-US" sz="1200" dirty="0" smtClean="0"/>
              <a:t>Marginal cost</a:t>
            </a:r>
          </a:p>
        </p:txBody>
      </p:sp>
      <p:grpSp>
        <p:nvGrpSpPr>
          <p:cNvPr id="4" name="Group 24"/>
          <p:cNvGrpSpPr/>
          <p:nvPr/>
        </p:nvGrpSpPr>
        <p:grpSpPr>
          <a:xfrm>
            <a:off x="6566119" y="3505004"/>
            <a:ext cx="153619" cy="115216"/>
            <a:chOff x="2805371" y="3236974"/>
            <a:chExt cx="153619" cy="115216"/>
          </a:xfrm>
        </p:grpSpPr>
        <p:cxnSp>
          <p:nvCxnSpPr>
            <p:cNvPr id="41" name="Straight Connector 4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Rectangle 42"/>
          <p:cNvSpPr/>
          <p:nvPr/>
        </p:nvSpPr>
        <p:spPr>
          <a:xfrm>
            <a:off x="468973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468973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Decreasing Marginal Cost</a:t>
            </a:r>
            <a:endParaRPr lang="en-US" dirty="0">
              <a:solidFill>
                <a:schemeClr val="tx1"/>
              </a:solidFill>
            </a:endParaRPr>
          </a:p>
        </p:txBody>
      </p:sp>
      <p:sp>
        <p:nvSpPr>
          <p:cNvPr id="46" name="TextBox 45"/>
          <p:cNvSpPr txBox="1"/>
          <p:nvPr/>
        </p:nvSpPr>
        <p:spPr>
          <a:xfrm>
            <a:off x="5049119" y="5356207"/>
            <a:ext cx="3033999" cy="738664"/>
          </a:xfrm>
          <a:prstGeom prst="rect">
            <a:avLst/>
          </a:prstGeom>
          <a:noFill/>
        </p:spPr>
        <p:txBody>
          <a:bodyPr wrap="square" rtlCol="0">
            <a:spAutoFit/>
          </a:bodyPr>
          <a:lstStyle/>
          <a:p>
            <a:pPr algn="ctr"/>
            <a:r>
              <a:rPr lang="en-US" sz="1400" dirty="0" smtClean="0"/>
              <a:t>Scale economies result from spreading of fixed cost and volume discounts, installation learning, etc., </a:t>
            </a:r>
            <a:endParaRPr lang="en-US" sz="1400" dirty="0"/>
          </a:p>
        </p:txBody>
      </p:sp>
      <p:sp>
        <p:nvSpPr>
          <p:cNvPr id="49" name="Freeform 48"/>
          <p:cNvSpPr/>
          <p:nvPr/>
        </p:nvSpPr>
        <p:spPr>
          <a:xfrm>
            <a:off x="5570062" y="3068664"/>
            <a:ext cx="2107769" cy="1108129"/>
          </a:xfrm>
          <a:custGeom>
            <a:avLst/>
            <a:gdLst>
              <a:gd name="connsiteX0" fmla="*/ 0 w 2107769"/>
              <a:gd name="connsiteY0" fmla="*/ 1108129 h 1108129"/>
              <a:gd name="connsiteX1" fmla="*/ 294468 w 2107769"/>
              <a:gd name="connsiteY1" fmla="*/ 929899 h 1108129"/>
              <a:gd name="connsiteX2" fmla="*/ 674176 w 2107769"/>
              <a:gd name="connsiteY2" fmla="*/ 697424 h 1108129"/>
              <a:gd name="connsiteX3" fmla="*/ 1108129 w 2107769"/>
              <a:gd name="connsiteY3" fmla="*/ 449451 h 1108129"/>
              <a:gd name="connsiteX4" fmla="*/ 1503335 w 2107769"/>
              <a:gd name="connsiteY4" fmla="*/ 255722 h 1108129"/>
              <a:gd name="connsiteX5" fmla="*/ 1859796 w 2107769"/>
              <a:gd name="connsiteY5" fmla="*/ 92990 h 1108129"/>
              <a:gd name="connsiteX6" fmla="*/ 2107769 w 2107769"/>
              <a:gd name="connsiteY6" fmla="*/ 0 h 110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769" h="1108129">
                <a:moveTo>
                  <a:pt x="0" y="1108129"/>
                </a:moveTo>
                <a:lnTo>
                  <a:pt x="294468" y="929899"/>
                </a:lnTo>
                <a:cubicBezTo>
                  <a:pt x="406831" y="861448"/>
                  <a:pt x="538566" y="777499"/>
                  <a:pt x="674176" y="697424"/>
                </a:cubicBezTo>
                <a:cubicBezTo>
                  <a:pt x="809786" y="617349"/>
                  <a:pt x="969936" y="523068"/>
                  <a:pt x="1108129" y="449451"/>
                </a:cubicBezTo>
                <a:cubicBezTo>
                  <a:pt x="1246322" y="375834"/>
                  <a:pt x="1378057" y="315132"/>
                  <a:pt x="1503335" y="255722"/>
                </a:cubicBezTo>
                <a:cubicBezTo>
                  <a:pt x="1628613" y="196312"/>
                  <a:pt x="1759057" y="135610"/>
                  <a:pt x="1859796" y="92990"/>
                </a:cubicBezTo>
                <a:cubicBezTo>
                  <a:pt x="1960535" y="50370"/>
                  <a:pt x="2034152" y="25185"/>
                  <a:pt x="2107769" y="0"/>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50" name="Object 49"/>
          <p:cNvGraphicFramePr>
            <a:graphicFrameLocks noChangeAspect="1"/>
          </p:cNvGraphicFramePr>
          <p:nvPr/>
        </p:nvGraphicFramePr>
        <p:xfrm>
          <a:off x="1595013" y="2151375"/>
          <a:ext cx="1092200" cy="215900"/>
        </p:xfrm>
        <a:graphic>
          <a:graphicData uri="http://schemas.openxmlformats.org/presentationml/2006/ole">
            <p:oleObj spid="_x0000_s109570" name="Equation" r:id="rId4" imgW="1091880" imgH="215640" progId="Equation.3">
              <p:embed/>
            </p:oleObj>
          </a:graphicData>
        </a:graphic>
      </p:graphicFrame>
      <p:graphicFrame>
        <p:nvGraphicFramePr>
          <p:cNvPr id="35843" name="Object 3"/>
          <p:cNvGraphicFramePr>
            <a:graphicFrameLocks noChangeAspect="1"/>
          </p:cNvGraphicFramePr>
          <p:nvPr/>
        </p:nvGraphicFramePr>
        <p:xfrm>
          <a:off x="5686796" y="2049775"/>
          <a:ext cx="1231900" cy="419100"/>
        </p:xfrm>
        <a:graphic>
          <a:graphicData uri="http://schemas.openxmlformats.org/presentationml/2006/ole">
            <p:oleObj spid="_x0000_s109571" name="Equation" r:id="rId5" imgW="1231560" imgH="419040" progId="Equation.3">
              <p:embed/>
            </p:oleObj>
          </a:graphicData>
        </a:graphic>
      </p:graphicFrame>
      <p:sp>
        <p:nvSpPr>
          <p:cNvPr id="52" name="TextBox 51"/>
          <p:cNvSpPr txBox="1"/>
          <p:nvPr/>
        </p:nvSpPr>
        <p:spPr>
          <a:xfrm>
            <a:off x="0" y="6412267"/>
            <a:ext cx="4994456" cy="246221"/>
          </a:xfrm>
          <a:prstGeom prst="rect">
            <a:avLst/>
          </a:prstGeom>
          <a:noFill/>
        </p:spPr>
        <p:txBody>
          <a:bodyPr wrap="square" rtlCol="0">
            <a:spAutoFit/>
          </a:bodyPr>
          <a:lstStyle/>
          <a:p>
            <a:r>
              <a:rPr lang="en-US" sz="1000" dirty="0" smtClean="0"/>
              <a:t>Note: CapEx = Capital Expenditure, i.e., total cost of installing the capacity.</a:t>
            </a:r>
            <a:endParaRPr lang="en-US" sz="1000" dirty="0"/>
          </a:p>
        </p:txBody>
      </p:sp>
      <p:sp>
        <p:nvSpPr>
          <p:cNvPr id="53" name="TextBox 52"/>
          <p:cNvSpPr txBox="1"/>
          <p:nvPr/>
        </p:nvSpPr>
        <p:spPr>
          <a:xfrm>
            <a:off x="6935167" y="2099275"/>
            <a:ext cx="1595071" cy="707886"/>
          </a:xfrm>
          <a:prstGeom prst="rect">
            <a:avLst/>
          </a:prstGeom>
          <a:noFill/>
        </p:spPr>
        <p:txBody>
          <a:bodyPr wrap="square" rtlCol="0">
            <a:spAutoFit/>
          </a:bodyPr>
          <a:lstStyle/>
          <a:p>
            <a:pPr algn="ctr"/>
            <a:r>
              <a:rPr lang="el-GR" sz="1000" dirty="0" smtClean="0"/>
              <a:t>α</a:t>
            </a:r>
            <a:r>
              <a:rPr lang="en-US" sz="1000" dirty="0" smtClean="0"/>
              <a:t> is the scale term.</a:t>
            </a:r>
          </a:p>
          <a:p>
            <a:pPr algn="ctr"/>
            <a:r>
              <a:rPr lang="en-US" sz="1000" dirty="0" smtClean="0"/>
              <a:t> 0 &lt; </a:t>
            </a:r>
            <a:r>
              <a:rPr lang="el-GR" sz="1000" dirty="0" smtClean="0"/>
              <a:t>α</a:t>
            </a:r>
            <a:r>
              <a:rPr lang="en-US" sz="1000" dirty="0" smtClean="0"/>
              <a:t> &lt;= 1. Lower </a:t>
            </a:r>
            <a:r>
              <a:rPr lang="el-GR" sz="1000" dirty="0" smtClean="0"/>
              <a:t>α</a:t>
            </a:r>
            <a:r>
              <a:rPr lang="en-US" sz="1000" dirty="0" smtClean="0"/>
              <a:t> indicates larger economies of scale.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8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p:bldP spid="38" grpId="0"/>
      <p:bldP spid="39" grpId="0"/>
      <p:bldP spid="43" grpId="0" animBg="1"/>
      <p:bldP spid="44" grpId="0" animBg="1"/>
      <p:bldP spid="46" grpId="0"/>
      <p:bldP spid="49" grpId="0" animBg="1"/>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b="1" dirty="0" smtClean="0">
                <a:latin typeface="Albertus Extra Bold"/>
              </a:rPr>
              <a:t>Capacity Timing Optimization</a:t>
            </a:r>
            <a:r>
              <a:rPr lang="en-US" dirty="0" smtClean="0"/>
              <a:t> </a:t>
            </a:r>
            <a:br>
              <a:rPr lang="en-US" dirty="0" smtClean="0"/>
            </a:br>
            <a:r>
              <a:rPr lang="en-US" dirty="0" smtClean="0"/>
              <a:t>	A basic timing model</a:t>
            </a:r>
          </a:p>
        </p:txBody>
      </p:sp>
      <p:sp>
        <p:nvSpPr>
          <p:cNvPr id="2052" name="Rectangle 11"/>
          <p:cNvSpPr>
            <a:spLocks noGrp="1" noChangeArrowheads="1"/>
          </p:cNvSpPr>
          <p:nvPr>
            <p:ph type="body" sz="half" idx="1"/>
          </p:nvPr>
        </p:nvSpPr>
        <p:spPr>
          <a:xfrm>
            <a:off x="455613" y="1114425"/>
            <a:ext cx="4241800" cy="5435600"/>
          </a:xfrm>
        </p:spPr>
        <p:txBody>
          <a:bodyPr/>
          <a:lstStyle/>
          <a:p>
            <a:pPr eaLnBrk="1" hangingPunct="1"/>
            <a:r>
              <a:rPr lang="en-US" sz="1800" smtClean="0"/>
              <a:t>Basic Timing Model:</a:t>
            </a:r>
          </a:p>
          <a:p>
            <a:pPr lvl="1" eaLnBrk="1" hangingPunct="1"/>
            <a:r>
              <a:rPr lang="en-US" sz="1600" smtClean="0"/>
              <a:t>Linear demand growth: </a:t>
            </a:r>
            <a:r>
              <a:rPr lang="en-US" sz="1600" i="1" smtClean="0"/>
              <a:t>D = gt</a:t>
            </a:r>
          </a:p>
          <a:p>
            <a:pPr lvl="1" eaLnBrk="1" hangingPunct="1"/>
            <a:r>
              <a:rPr lang="en-US" sz="1600" smtClean="0"/>
              <a:t>CapEx cost function: </a:t>
            </a:r>
            <a:r>
              <a:rPr lang="en-US" sz="1600" i="1" smtClean="0"/>
              <a:t>C</a:t>
            </a:r>
            <a:r>
              <a:rPr lang="en-US" sz="1600" smtClean="0"/>
              <a:t>(</a:t>
            </a:r>
            <a:r>
              <a:rPr lang="en-US" sz="1600" i="1" smtClean="0"/>
              <a:t>k</a:t>
            </a:r>
            <a:r>
              <a:rPr lang="en-US" sz="1600" smtClean="0"/>
              <a:t>)</a:t>
            </a:r>
            <a:endParaRPr lang="en-US" sz="1600" i="1" smtClean="0"/>
          </a:p>
          <a:p>
            <a:pPr lvl="1" eaLnBrk="1" hangingPunct="1"/>
            <a:r>
              <a:rPr lang="en-US" sz="1600" smtClean="0"/>
              <a:t>Continuous-time discount rate </a:t>
            </a:r>
            <a:r>
              <a:rPr lang="en-US" sz="1600" i="1" smtClean="0"/>
              <a:t>r</a:t>
            </a:r>
          </a:p>
          <a:p>
            <a:pPr eaLnBrk="1" hangingPunct="1"/>
            <a:endParaRPr lang="en-US" sz="1800" smtClean="0"/>
          </a:p>
          <a:p>
            <a:pPr eaLnBrk="1" hangingPunct="1"/>
            <a:r>
              <a:rPr lang="en-US" sz="1800" smtClean="0"/>
              <a:t>Decision variable: timing </a:t>
            </a:r>
            <a:r>
              <a:rPr lang="en-US" sz="1800" i="1" smtClean="0"/>
              <a:t>t </a:t>
            </a:r>
            <a:r>
              <a:rPr lang="en-US" sz="1800" smtClean="0"/>
              <a:t>(size </a:t>
            </a:r>
            <a:r>
              <a:rPr lang="en-US" sz="1800" i="1" smtClean="0"/>
              <a:t>k </a:t>
            </a:r>
            <a:r>
              <a:rPr lang="en-US" sz="1800" smtClean="0"/>
              <a:t>= </a:t>
            </a:r>
            <a:r>
              <a:rPr lang="en-US" sz="1800" i="1" smtClean="0"/>
              <a:t>gt</a:t>
            </a:r>
            <a:r>
              <a:rPr lang="en-US" sz="1800" smtClean="0"/>
              <a:t>) </a:t>
            </a:r>
          </a:p>
          <a:p>
            <a:pPr eaLnBrk="1" hangingPunct="1"/>
            <a:endParaRPr lang="en-US" sz="1800" smtClean="0"/>
          </a:p>
          <a:p>
            <a:pPr eaLnBrk="1" hangingPunct="1"/>
            <a:r>
              <a:rPr lang="en-US" sz="1800" smtClean="0"/>
              <a:t>PV(</a:t>
            </a:r>
            <a:r>
              <a:rPr lang="en-US" sz="1800" i="1" smtClean="0"/>
              <a:t>t</a:t>
            </a:r>
            <a:r>
              <a:rPr lang="en-US" sz="1800" smtClean="0"/>
              <a:t>) = </a:t>
            </a:r>
          </a:p>
          <a:p>
            <a:pPr eaLnBrk="1" hangingPunct="1"/>
            <a:endParaRPr lang="en-US" sz="1800" smtClean="0"/>
          </a:p>
          <a:p>
            <a:pPr eaLnBrk="1" hangingPunct="1"/>
            <a:endParaRPr lang="en-US" sz="1800" smtClean="0"/>
          </a:p>
          <a:p>
            <a:pPr eaLnBrk="1" hangingPunct="1"/>
            <a:r>
              <a:rPr lang="en-US" sz="1800" smtClean="0"/>
              <a:t>Optimal timing condition for power CapEx </a:t>
            </a:r>
            <a:r>
              <a:rPr lang="en-US" sz="1800" i="1" smtClean="0"/>
              <a:t>C(k)= c</a:t>
            </a:r>
            <a:r>
              <a:rPr lang="en-US" sz="1800" i="1" baseline="-25000" smtClean="0"/>
              <a:t>K</a:t>
            </a:r>
            <a:r>
              <a:rPr lang="en-US" sz="1800" i="1" smtClean="0"/>
              <a:t> K</a:t>
            </a:r>
            <a:r>
              <a:rPr lang="en-US" sz="1800" i="1" baseline="30000" smtClean="0">
                <a:latin typeface="Symbol" pitchFamily="18" charset="2"/>
              </a:rPr>
              <a:t>a</a:t>
            </a:r>
            <a:r>
              <a:rPr lang="en-US" sz="1800" i="1" smtClean="0"/>
              <a:t> / </a:t>
            </a:r>
            <a:r>
              <a:rPr lang="en-US" sz="1800" i="1" smtClean="0">
                <a:latin typeface="Symbol" pitchFamily="18" charset="2"/>
              </a:rPr>
              <a:t>a</a:t>
            </a:r>
            <a:r>
              <a:rPr lang="en-US" sz="1800" i="1" smtClean="0"/>
              <a:t> :</a:t>
            </a:r>
            <a:endParaRPr lang="en-US" sz="1800" smtClean="0">
              <a:cs typeface="Times New Roman" pitchFamily="18" charset="0"/>
            </a:endParaRPr>
          </a:p>
        </p:txBody>
      </p:sp>
      <p:graphicFrame>
        <p:nvGraphicFramePr>
          <p:cNvPr id="2050" name="Object 33"/>
          <p:cNvGraphicFramePr>
            <a:graphicFrameLocks noChangeAspect="1"/>
          </p:cNvGraphicFramePr>
          <p:nvPr>
            <p:ph sz="quarter" idx="2"/>
          </p:nvPr>
        </p:nvGraphicFramePr>
        <p:xfrm>
          <a:off x="1682750" y="3209925"/>
          <a:ext cx="2117725" cy="698500"/>
        </p:xfrm>
        <a:graphic>
          <a:graphicData uri="http://schemas.openxmlformats.org/presentationml/2006/ole">
            <p:oleObj spid="_x0000_s2050" name="Equation" r:id="rId4" imgW="1346040" imgH="431640" progId="Equation.3">
              <p:embed/>
            </p:oleObj>
          </a:graphicData>
        </a:graphic>
      </p:graphicFrame>
      <p:sp>
        <p:nvSpPr>
          <p:cNvPr id="2053" name="Rectangle 163"/>
          <p:cNvSpPr>
            <a:spLocks noChangeArrowheads="1"/>
          </p:cNvSpPr>
          <p:nvPr/>
        </p:nvSpPr>
        <p:spPr bwMode="auto">
          <a:xfrm>
            <a:off x="5295900" y="3857625"/>
            <a:ext cx="2895600" cy="2243138"/>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054" name="Freeform 164"/>
          <p:cNvSpPr>
            <a:spLocks/>
          </p:cNvSpPr>
          <p:nvPr/>
        </p:nvSpPr>
        <p:spPr bwMode="auto">
          <a:xfrm rot="16200000" flipV="1">
            <a:off x="5618162" y="3540126"/>
            <a:ext cx="2219325" cy="2889250"/>
          </a:xfrm>
          <a:custGeom>
            <a:avLst/>
            <a:gdLst>
              <a:gd name="T0" fmla="*/ 0 w 1748"/>
              <a:gd name="T1" fmla="*/ 2147483647 h 2048"/>
              <a:gd name="T2" fmla="*/ 2147483647 w 1748"/>
              <a:gd name="T3" fmla="*/ 2147483647 h 2048"/>
              <a:gd name="T4" fmla="*/ 2147483647 w 1748"/>
              <a:gd name="T5" fmla="*/ 2147483647 h 2048"/>
              <a:gd name="T6" fmla="*/ 2147483647 w 1748"/>
              <a:gd name="T7" fmla="*/ 2147483647 h 2048"/>
              <a:gd name="T8" fmla="*/ 2147483647 w 1748"/>
              <a:gd name="T9" fmla="*/ 2147483647 h 2048"/>
              <a:gd name="T10" fmla="*/ 2147483647 w 1748"/>
              <a:gd name="T11" fmla="*/ 0 h 2048"/>
              <a:gd name="T12" fmla="*/ 0 60000 65536"/>
              <a:gd name="T13" fmla="*/ 0 60000 65536"/>
              <a:gd name="T14" fmla="*/ 0 60000 65536"/>
              <a:gd name="T15" fmla="*/ 0 60000 65536"/>
              <a:gd name="T16" fmla="*/ 0 60000 65536"/>
              <a:gd name="T17" fmla="*/ 0 60000 65536"/>
              <a:gd name="T18" fmla="*/ 0 w 1748"/>
              <a:gd name="T19" fmla="*/ 0 h 2048"/>
              <a:gd name="T20" fmla="*/ 1748 w 1748"/>
              <a:gd name="T21" fmla="*/ 2048 h 2048"/>
            </a:gdLst>
            <a:ahLst/>
            <a:cxnLst>
              <a:cxn ang="T12">
                <a:pos x="T0" y="T1"/>
              </a:cxn>
              <a:cxn ang="T13">
                <a:pos x="T2" y="T3"/>
              </a:cxn>
              <a:cxn ang="T14">
                <a:pos x="T4" y="T5"/>
              </a:cxn>
              <a:cxn ang="T15">
                <a:pos x="T6" y="T7"/>
              </a:cxn>
              <a:cxn ang="T16">
                <a:pos x="T8" y="T9"/>
              </a:cxn>
              <a:cxn ang="T17">
                <a:pos x="T10" y="T11"/>
              </a:cxn>
            </a:cxnLst>
            <a:rect l="T18" t="T19" r="T20" b="T21"/>
            <a:pathLst>
              <a:path w="1748" h="2048">
                <a:moveTo>
                  <a:pt x="0" y="2048"/>
                </a:moveTo>
                <a:cubicBezTo>
                  <a:pt x="134" y="1944"/>
                  <a:pt x="269" y="1841"/>
                  <a:pt x="404" y="1720"/>
                </a:cubicBezTo>
                <a:cubicBezTo>
                  <a:pt x="539" y="1599"/>
                  <a:pt x="678" y="1462"/>
                  <a:pt x="808" y="1320"/>
                </a:cubicBezTo>
                <a:cubicBezTo>
                  <a:pt x="938" y="1178"/>
                  <a:pt x="1072" y="1013"/>
                  <a:pt x="1184" y="868"/>
                </a:cubicBezTo>
                <a:cubicBezTo>
                  <a:pt x="1296" y="723"/>
                  <a:pt x="1386" y="593"/>
                  <a:pt x="1480" y="448"/>
                </a:cubicBezTo>
                <a:cubicBezTo>
                  <a:pt x="1574" y="303"/>
                  <a:pt x="1661" y="151"/>
                  <a:pt x="1748" y="0"/>
                </a:cubicBezTo>
              </a:path>
            </a:pathLst>
          </a:custGeom>
          <a:noFill/>
          <a:ln w="19050">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55" name="Text Box 165"/>
          <p:cNvSpPr txBox="1">
            <a:spLocks noChangeArrowheads="1"/>
          </p:cNvSpPr>
          <p:nvPr/>
        </p:nvSpPr>
        <p:spPr bwMode="auto">
          <a:xfrm>
            <a:off x="5854700" y="6289675"/>
            <a:ext cx="2197100" cy="274638"/>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Economies of Scale (1/</a:t>
            </a:r>
            <a:r>
              <a:rPr lang="en-US" sz="1200" b="1">
                <a:solidFill>
                  <a:srgbClr val="000000"/>
                </a:solidFill>
                <a:latin typeface="Symbol" pitchFamily="18" charset="2"/>
              </a:rPr>
              <a:t>a</a:t>
            </a:r>
            <a:r>
              <a:rPr lang="en-US" sz="1200" b="1">
                <a:solidFill>
                  <a:srgbClr val="000000"/>
                </a:solidFill>
                <a:latin typeface="Arial" pitchFamily="34" charset="0"/>
              </a:rPr>
              <a:t>)</a:t>
            </a:r>
          </a:p>
        </p:txBody>
      </p:sp>
      <p:sp>
        <p:nvSpPr>
          <p:cNvPr id="2056" name="Text Box 166"/>
          <p:cNvSpPr txBox="1">
            <a:spLocks noChangeArrowheads="1"/>
          </p:cNvSpPr>
          <p:nvPr/>
        </p:nvSpPr>
        <p:spPr bwMode="auto">
          <a:xfrm>
            <a:off x="8086725" y="6124575"/>
            <a:ext cx="268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2</a:t>
            </a:r>
          </a:p>
        </p:txBody>
      </p:sp>
      <p:sp>
        <p:nvSpPr>
          <p:cNvPr id="2057" name="Line 167"/>
          <p:cNvSpPr>
            <a:spLocks noChangeShapeType="1"/>
          </p:cNvSpPr>
          <p:nvPr/>
        </p:nvSpPr>
        <p:spPr bwMode="auto">
          <a:xfrm>
            <a:off x="5295900" y="6100763"/>
            <a:ext cx="3373438" cy="0"/>
          </a:xfrm>
          <a:prstGeom prst="line">
            <a:avLst/>
          </a:prstGeom>
          <a:noFill/>
          <a:ln w="9525">
            <a:solidFill>
              <a:schemeClr val="tx1"/>
            </a:solidFill>
            <a:round/>
            <a:headEnd/>
            <a:tailEnd type="triangle" w="med" len="med"/>
          </a:ln>
        </p:spPr>
        <p:txBody>
          <a:bodyPr wrap="none">
            <a:spAutoFit/>
          </a:bodyPr>
          <a:lstStyle/>
          <a:p>
            <a:endParaRPr lang="en-US"/>
          </a:p>
        </p:txBody>
      </p:sp>
      <p:sp>
        <p:nvSpPr>
          <p:cNvPr id="2058" name="Line 168"/>
          <p:cNvSpPr>
            <a:spLocks noChangeShapeType="1"/>
          </p:cNvSpPr>
          <p:nvPr/>
        </p:nvSpPr>
        <p:spPr bwMode="auto">
          <a:xfrm flipV="1">
            <a:off x="5295900" y="3556000"/>
            <a:ext cx="0" cy="2544763"/>
          </a:xfrm>
          <a:prstGeom prst="line">
            <a:avLst/>
          </a:prstGeom>
          <a:noFill/>
          <a:ln w="9525">
            <a:solidFill>
              <a:schemeClr val="tx1"/>
            </a:solidFill>
            <a:round/>
            <a:headEnd/>
            <a:tailEnd type="triangle" w="med" len="med"/>
          </a:ln>
        </p:spPr>
        <p:txBody>
          <a:bodyPr>
            <a:spAutoFit/>
          </a:bodyPr>
          <a:lstStyle/>
          <a:p>
            <a:endParaRPr lang="en-US"/>
          </a:p>
        </p:txBody>
      </p:sp>
      <p:sp>
        <p:nvSpPr>
          <p:cNvPr id="2059" name="Line 169"/>
          <p:cNvSpPr>
            <a:spLocks noChangeShapeType="1"/>
          </p:cNvSpPr>
          <p:nvPr/>
        </p:nvSpPr>
        <p:spPr bwMode="auto">
          <a:xfrm>
            <a:off x="5238750" y="3854450"/>
            <a:ext cx="90488" cy="0"/>
          </a:xfrm>
          <a:prstGeom prst="line">
            <a:avLst/>
          </a:prstGeom>
          <a:noFill/>
          <a:ln w="9525">
            <a:solidFill>
              <a:schemeClr val="tx1"/>
            </a:solidFill>
            <a:round/>
            <a:headEnd/>
            <a:tailEnd/>
          </a:ln>
        </p:spPr>
        <p:txBody>
          <a:bodyPr wrap="none">
            <a:spAutoFit/>
          </a:bodyPr>
          <a:lstStyle/>
          <a:p>
            <a:endParaRPr lang="en-US"/>
          </a:p>
        </p:txBody>
      </p:sp>
      <p:sp>
        <p:nvSpPr>
          <p:cNvPr id="2060" name="Text Box 170"/>
          <p:cNvSpPr txBox="1">
            <a:spLocks noChangeArrowheads="1"/>
          </p:cNvSpPr>
          <p:nvPr/>
        </p:nvSpPr>
        <p:spPr bwMode="auto">
          <a:xfrm>
            <a:off x="4837113" y="3743325"/>
            <a:ext cx="479425"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61" name="Line 171"/>
          <p:cNvSpPr>
            <a:spLocks noChangeShapeType="1"/>
          </p:cNvSpPr>
          <p:nvPr/>
        </p:nvSpPr>
        <p:spPr bwMode="auto">
          <a:xfrm>
            <a:off x="5238750" y="4321175"/>
            <a:ext cx="90488" cy="0"/>
          </a:xfrm>
          <a:prstGeom prst="line">
            <a:avLst/>
          </a:prstGeom>
          <a:noFill/>
          <a:ln w="9525">
            <a:solidFill>
              <a:schemeClr val="tx1"/>
            </a:solidFill>
            <a:round/>
            <a:headEnd/>
            <a:tailEnd/>
          </a:ln>
        </p:spPr>
        <p:txBody>
          <a:bodyPr wrap="none">
            <a:spAutoFit/>
          </a:bodyPr>
          <a:lstStyle/>
          <a:p>
            <a:endParaRPr lang="en-US"/>
          </a:p>
        </p:txBody>
      </p:sp>
      <p:sp>
        <p:nvSpPr>
          <p:cNvPr id="2062" name="Text Box 172"/>
          <p:cNvSpPr txBox="1">
            <a:spLocks noChangeArrowheads="1"/>
          </p:cNvSpPr>
          <p:nvPr/>
        </p:nvSpPr>
        <p:spPr bwMode="auto">
          <a:xfrm>
            <a:off x="5024438" y="4210050"/>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63" name="Line 173"/>
          <p:cNvSpPr>
            <a:spLocks noChangeShapeType="1"/>
          </p:cNvSpPr>
          <p:nvPr/>
        </p:nvSpPr>
        <p:spPr bwMode="auto">
          <a:xfrm>
            <a:off x="5238750" y="5184775"/>
            <a:ext cx="90488" cy="0"/>
          </a:xfrm>
          <a:prstGeom prst="line">
            <a:avLst/>
          </a:prstGeom>
          <a:noFill/>
          <a:ln w="9525">
            <a:solidFill>
              <a:schemeClr val="tx1"/>
            </a:solidFill>
            <a:round/>
            <a:headEnd/>
            <a:tailEnd/>
          </a:ln>
        </p:spPr>
        <p:txBody>
          <a:bodyPr wrap="none">
            <a:spAutoFit/>
          </a:bodyPr>
          <a:lstStyle/>
          <a:p>
            <a:endParaRPr lang="en-US"/>
          </a:p>
        </p:txBody>
      </p:sp>
      <p:sp>
        <p:nvSpPr>
          <p:cNvPr id="2064" name="Text Box 174"/>
          <p:cNvSpPr txBox="1">
            <a:spLocks noChangeArrowheads="1"/>
          </p:cNvSpPr>
          <p:nvPr/>
        </p:nvSpPr>
        <p:spPr bwMode="auto">
          <a:xfrm>
            <a:off x="4911725" y="5073650"/>
            <a:ext cx="395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0.5</a:t>
            </a:r>
          </a:p>
        </p:txBody>
      </p:sp>
      <p:sp>
        <p:nvSpPr>
          <p:cNvPr id="2065" name="Line 175"/>
          <p:cNvSpPr>
            <a:spLocks noChangeShapeType="1"/>
          </p:cNvSpPr>
          <p:nvPr/>
        </p:nvSpPr>
        <p:spPr bwMode="auto">
          <a:xfrm>
            <a:off x="5249863" y="6089650"/>
            <a:ext cx="90487" cy="0"/>
          </a:xfrm>
          <a:prstGeom prst="line">
            <a:avLst/>
          </a:prstGeom>
          <a:noFill/>
          <a:ln w="9525">
            <a:solidFill>
              <a:schemeClr val="tx1"/>
            </a:solidFill>
            <a:round/>
            <a:headEnd/>
            <a:tailEnd/>
          </a:ln>
        </p:spPr>
        <p:txBody>
          <a:bodyPr wrap="none">
            <a:spAutoFit/>
          </a:bodyPr>
          <a:lstStyle/>
          <a:p>
            <a:endParaRPr lang="en-US"/>
          </a:p>
        </p:txBody>
      </p:sp>
      <p:sp>
        <p:nvSpPr>
          <p:cNvPr id="2066" name="Text Box 176"/>
          <p:cNvSpPr txBox="1">
            <a:spLocks noChangeArrowheads="1"/>
          </p:cNvSpPr>
          <p:nvPr/>
        </p:nvSpPr>
        <p:spPr bwMode="auto">
          <a:xfrm>
            <a:off x="5024438" y="5978525"/>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a:t>
            </a:r>
          </a:p>
        </p:txBody>
      </p:sp>
      <p:sp>
        <p:nvSpPr>
          <p:cNvPr id="2067" name="Line 177"/>
          <p:cNvSpPr>
            <a:spLocks noChangeShapeType="1"/>
          </p:cNvSpPr>
          <p:nvPr/>
        </p:nvSpPr>
        <p:spPr bwMode="auto">
          <a:xfrm>
            <a:off x="8191500" y="6030913"/>
            <a:ext cx="0" cy="120650"/>
          </a:xfrm>
          <a:prstGeom prst="line">
            <a:avLst/>
          </a:prstGeom>
          <a:noFill/>
          <a:ln w="9525">
            <a:solidFill>
              <a:schemeClr val="tx1"/>
            </a:solidFill>
            <a:round/>
            <a:headEnd/>
            <a:tailEnd/>
          </a:ln>
        </p:spPr>
        <p:txBody>
          <a:bodyPr wrap="none">
            <a:spAutoFit/>
          </a:bodyPr>
          <a:lstStyle/>
          <a:p>
            <a:endParaRPr lang="en-US"/>
          </a:p>
        </p:txBody>
      </p:sp>
      <p:sp>
        <p:nvSpPr>
          <p:cNvPr id="2068" name="Text Box 178"/>
          <p:cNvSpPr txBox="1">
            <a:spLocks noChangeArrowheads="1"/>
          </p:cNvSpPr>
          <p:nvPr/>
        </p:nvSpPr>
        <p:spPr bwMode="auto">
          <a:xfrm>
            <a:off x="7294563" y="6134100"/>
            <a:ext cx="479425"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1.75</a:t>
            </a:r>
          </a:p>
        </p:txBody>
      </p:sp>
      <p:sp>
        <p:nvSpPr>
          <p:cNvPr id="2069" name="Line 179"/>
          <p:cNvSpPr>
            <a:spLocks noChangeShapeType="1"/>
          </p:cNvSpPr>
          <p:nvPr/>
        </p:nvSpPr>
        <p:spPr bwMode="auto">
          <a:xfrm>
            <a:off x="74580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0" name="Text Box 180"/>
          <p:cNvSpPr txBox="1">
            <a:spLocks noChangeArrowheads="1"/>
          </p:cNvSpPr>
          <p:nvPr/>
        </p:nvSpPr>
        <p:spPr bwMode="auto">
          <a:xfrm>
            <a:off x="6580188" y="6134100"/>
            <a:ext cx="395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1.5</a:t>
            </a:r>
          </a:p>
        </p:txBody>
      </p:sp>
      <p:sp>
        <p:nvSpPr>
          <p:cNvPr id="2071" name="Line 181"/>
          <p:cNvSpPr>
            <a:spLocks noChangeShapeType="1"/>
          </p:cNvSpPr>
          <p:nvPr/>
        </p:nvSpPr>
        <p:spPr bwMode="auto">
          <a:xfrm>
            <a:off x="67468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2" name="Text Box 182"/>
          <p:cNvSpPr txBox="1">
            <a:spLocks noChangeArrowheads="1"/>
          </p:cNvSpPr>
          <p:nvPr/>
        </p:nvSpPr>
        <p:spPr bwMode="auto">
          <a:xfrm>
            <a:off x="5788025" y="6145213"/>
            <a:ext cx="479425" cy="274637"/>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73" name="Line 183"/>
          <p:cNvSpPr>
            <a:spLocks noChangeShapeType="1"/>
          </p:cNvSpPr>
          <p:nvPr/>
        </p:nvSpPr>
        <p:spPr bwMode="auto">
          <a:xfrm>
            <a:off x="6011863" y="6051550"/>
            <a:ext cx="0" cy="120650"/>
          </a:xfrm>
          <a:prstGeom prst="line">
            <a:avLst/>
          </a:prstGeom>
          <a:noFill/>
          <a:ln w="9525">
            <a:solidFill>
              <a:schemeClr val="tx1"/>
            </a:solidFill>
            <a:round/>
            <a:headEnd/>
            <a:tailEnd/>
          </a:ln>
        </p:spPr>
        <p:txBody>
          <a:bodyPr wrap="none">
            <a:spAutoFit/>
          </a:bodyPr>
          <a:lstStyle/>
          <a:p>
            <a:endParaRPr lang="en-US"/>
          </a:p>
        </p:txBody>
      </p:sp>
      <p:sp>
        <p:nvSpPr>
          <p:cNvPr id="2074" name="Text Box 184"/>
          <p:cNvSpPr txBox="1">
            <a:spLocks noChangeArrowheads="1"/>
          </p:cNvSpPr>
          <p:nvPr/>
        </p:nvSpPr>
        <p:spPr bwMode="auto">
          <a:xfrm>
            <a:off x="5186363" y="6134100"/>
            <a:ext cx="268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75" name="Line 185"/>
          <p:cNvSpPr>
            <a:spLocks noChangeShapeType="1"/>
          </p:cNvSpPr>
          <p:nvPr/>
        </p:nvSpPr>
        <p:spPr bwMode="auto">
          <a:xfrm>
            <a:off x="5289550"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6" name="Text Box 186"/>
          <p:cNvSpPr txBox="1">
            <a:spLocks noChangeArrowheads="1"/>
          </p:cNvSpPr>
          <p:nvPr/>
        </p:nvSpPr>
        <p:spPr bwMode="auto">
          <a:xfrm>
            <a:off x="5322888" y="3871913"/>
            <a:ext cx="2259012" cy="274637"/>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Optimal Capacity Timing </a:t>
            </a:r>
            <a:r>
              <a:rPr lang="en-US" sz="1200" b="1" i="1">
                <a:solidFill>
                  <a:srgbClr val="000000"/>
                </a:solidFill>
                <a:latin typeface="Arial" pitchFamily="34" charset="0"/>
              </a:rPr>
              <a:t>r t</a:t>
            </a:r>
            <a:r>
              <a:rPr lang="en-US" sz="1200" b="1" i="1" baseline="30000">
                <a:solidFill>
                  <a:srgbClr val="000000"/>
                </a:solidFill>
                <a:latin typeface="Arial" pitchFamily="34" charset="0"/>
              </a:rPr>
              <a:t>*</a:t>
            </a:r>
            <a:endParaRPr lang="en-US" sz="1200" b="1">
              <a:solidFill>
                <a:srgbClr val="000000"/>
              </a:solidFill>
              <a:latin typeface="Arial" pitchFamily="34" charset="0"/>
            </a:endParaRPr>
          </a:p>
        </p:txBody>
      </p:sp>
      <p:sp>
        <p:nvSpPr>
          <p:cNvPr id="2077" name="Rectangle 166"/>
          <p:cNvSpPr>
            <a:spLocks noChangeArrowheads="1"/>
          </p:cNvSpPr>
          <p:nvPr/>
        </p:nvSpPr>
        <p:spPr bwMode="auto">
          <a:xfrm>
            <a:off x="5272088" y="1212850"/>
            <a:ext cx="3430587" cy="2154238"/>
          </a:xfrm>
          <a:prstGeom prst="rect">
            <a:avLst/>
          </a:prstGeom>
          <a:solidFill>
            <a:srgbClr val="CCECFF"/>
          </a:solidFill>
          <a:ln w="9525" algn="ctr">
            <a:solidFill>
              <a:schemeClr val="tx1"/>
            </a:solidFill>
            <a:miter lim="800000"/>
            <a:headEnd/>
            <a:tailEnd/>
          </a:ln>
        </p:spPr>
        <p:txBody>
          <a:bodyPr wrap="none" anchor="ctr">
            <a:spAutoFit/>
          </a:bodyPr>
          <a:lstStyle/>
          <a:p>
            <a:endParaRPr lang="en-US" sz="1200">
              <a:solidFill>
                <a:srgbClr val="000000"/>
              </a:solidFill>
              <a:latin typeface="Arial" pitchFamily="34" charset="0"/>
            </a:endParaRPr>
          </a:p>
        </p:txBody>
      </p:sp>
      <p:sp>
        <p:nvSpPr>
          <p:cNvPr id="2078" name="Freeform 31"/>
          <p:cNvSpPr>
            <a:spLocks/>
          </p:cNvSpPr>
          <p:nvPr/>
        </p:nvSpPr>
        <p:spPr bwMode="auto">
          <a:xfrm>
            <a:off x="5275263" y="1377950"/>
            <a:ext cx="3168650" cy="1979613"/>
          </a:xfrm>
          <a:custGeom>
            <a:avLst/>
            <a:gdLst>
              <a:gd name="T0" fmla="*/ 0 w 1996"/>
              <a:gd name="T1" fmla="*/ 2147483647 h 1247"/>
              <a:gd name="T2" fmla="*/ 0 w 1996"/>
              <a:gd name="T3" fmla="*/ 2147483647 h 1247"/>
              <a:gd name="T4" fmla="*/ 2147483647 w 1996"/>
              <a:gd name="T5" fmla="*/ 2147483647 h 1247"/>
              <a:gd name="T6" fmla="*/ 2147483647 w 1996"/>
              <a:gd name="T7" fmla="*/ 2147483647 h 1247"/>
              <a:gd name="T8" fmla="*/ 2147483647 w 1996"/>
              <a:gd name="T9" fmla="*/ 2147483647 h 1247"/>
              <a:gd name="T10" fmla="*/ 2147483647 w 1996"/>
              <a:gd name="T11" fmla="*/ 0 h 1247"/>
              <a:gd name="T12" fmla="*/ 2147483647 w 1996"/>
              <a:gd name="T13" fmla="*/ 0 h 1247"/>
              <a:gd name="T14" fmla="*/ 0 60000 65536"/>
              <a:gd name="T15" fmla="*/ 0 60000 65536"/>
              <a:gd name="T16" fmla="*/ 0 60000 65536"/>
              <a:gd name="T17" fmla="*/ 0 60000 65536"/>
              <a:gd name="T18" fmla="*/ 0 60000 65536"/>
              <a:gd name="T19" fmla="*/ 0 60000 65536"/>
              <a:gd name="T20" fmla="*/ 0 60000 65536"/>
              <a:gd name="T21" fmla="*/ 0 w 1996"/>
              <a:gd name="T22" fmla="*/ 0 h 1247"/>
              <a:gd name="T23" fmla="*/ 1996 w 1996"/>
              <a:gd name="T24" fmla="*/ 1247 h 1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1247">
                <a:moveTo>
                  <a:pt x="0" y="1247"/>
                </a:moveTo>
                <a:lnTo>
                  <a:pt x="0" y="822"/>
                </a:lnTo>
                <a:lnTo>
                  <a:pt x="665" y="822"/>
                </a:lnTo>
                <a:lnTo>
                  <a:pt x="665" y="414"/>
                </a:lnTo>
                <a:lnTo>
                  <a:pt x="1347" y="414"/>
                </a:lnTo>
                <a:lnTo>
                  <a:pt x="1347" y="0"/>
                </a:lnTo>
                <a:lnTo>
                  <a:pt x="1996" y="0"/>
                </a:lnTo>
              </a:path>
            </a:pathLst>
          </a:custGeom>
          <a:solidFill>
            <a:schemeClr val="bg1"/>
          </a:solidFill>
          <a:ln w="28575">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79" name="Freeform 5"/>
          <p:cNvSpPr>
            <a:spLocks/>
          </p:cNvSpPr>
          <p:nvPr/>
        </p:nvSpPr>
        <p:spPr bwMode="auto">
          <a:xfrm>
            <a:off x="5264150" y="1228725"/>
            <a:ext cx="3438525" cy="2120900"/>
          </a:xfrm>
          <a:custGeom>
            <a:avLst/>
            <a:gdLst>
              <a:gd name="T0" fmla="*/ 0 w 2786"/>
              <a:gd name="T1" fmla="*/ 2147483647 h 1336"/>
              <a:gd name="T2" fmla="*/ 2147483647 w 2786"/>
              <a:gd name="T3" fmla="*/ 0 h 1336"/>
              <a:gd name="T4" fmla="*/ 0 60000 65536"/>
              <a:gd name="T5" fmla="*/ 0 60000 65536"/>
              <a:gd name="T6" fmla="*/ 0 w 2786"/>
              <a:gd name="T7" fmla="*/ 0 h 1336"/>
              <a:gd name="T8" fmla="*/ 2786 w 2786"/>
              <a:gd name="T9" fmla="*/ 1336 h 1336"/>
            </a:gdLst>
            <a:ahLst/>
            <a:cxnLst>
              <a:cxn ang="T4">
                <a:pos x="T0" y="T1"/>
              </a:cxn>
              <a:cxn ang="T5">
                <a:pos x="T2" y="T3"/>
              </a:cxn>
            </a:cxnLst>
            <a:rect l="T6" t="T7" r="T8" b="T9"/>
            <a:pathLst>
              <a:path w="2786" h="1336">
                <a:moveTo>
                  <a:pt x="0" y="1336"/>
                </a:moveTo>
                <a:cubicBezTo>
                  <a:pt x="464" y="1113"/>
                  <a:pt x="2206" y="278"/>
                  <a:pt x="2786" y="0"/>
                </a:cubicBezTo>
              </a:path>
            </a:pathLst>
          </a:custGeom>
          <a:noFill/>
          <a:ln w="38100">
            <a:solidFill>
              <a:schemeClr val="tx1"/>
            </a:solidFill>
            <a:round/>
            <a:headEnd/>
            <a:tailEnd/>
          </a:ln>
        </p:spPr>
        <p:txBody>
          <a:bodyPr>
            <a:spAutoFit/>
          </a:bodyPr>
          <a:lstStyle/>
          <a:p>
            <a:endParaRPr lang="en-US" sz="1200">
              <a:solidFill>
                <a:srgbClr val="000000"/>
              </a:solidFill>
              <a:latin typeface="Arial" pitchFamily="34" charset="0"/>
            </a:endParaRPr>
          </a:p>
        </p:txBody>
      </p:sp>
      <p:sp>
        <p:nvSpPr>
          <p:cNvPr id="2080" name="Text Box 6"/>
          <p:cNvSpPr txBox="1">
            <a:spLocks noChangeArrowheads="1"/>
          </p:cNvSpPr>
          <p:nvPr/>
        </p:nvSpPr>
        <p:spPr bwMode="auto">
          <a:xfrm>
            <a:off x="7843838" y="1712913"/>
            <a:ext cx="344487" cy="304800"/>
          </a:xfrm>
          <a:prstGeom prst="rect">
            <a:avLst/>
          </a:prstGeom>
          <a:noFill/>
          <a:ln w="9525" algn="ctr">
            <a:noFill/>
            <a:prstDash val="dash"/>
            <a:miter lim="800000"/>
            <a:headEnd/>
            <a:tailEnd/>
          </a:ln>
        </p:spPr>
        <p:txBody>
          <a:bodyPr wrap="none">
            <a:spAutoFit/>
          </a:bodyPr>
          <a:lstStyle/>
          <a:p>
            <a:r>
              <a:rPr lang="en-US" sz="1400" b="1" i="1">
                <a:solidFill>
                  <a:srgbClr val="000000"/>
                </a:solidFill>
              </a:rPr>
              <a:t>D</a:t>
            </a:r>
            <a:r>
              <a:rPr lang="en-US" sz="1400" b="1" i="1" baseline="-25000">
                <a:solidFill>
                  <a:srgbClr val="000000"/>
                </a:solidFill>
              </a:rPr>
              <a:t>t</a:t>
            </a:r>
            <a:endParaRPr lang="en-US" sz="1400" b="1" i="1">
              <a:solidFill>
                <a:srgbClr val="000000"/>
              </a:solidFill>
            </a:endParaRPr>
          </a:p>
        </p:txBody>
      </p:sp>
      <p:sp>
        <p:nvSpPr>
          <p:cNvPr id="2081" name="Text Box 9"/>
          <p:cNvSpPr txBox="1">
            <a:spLocks noChangeArrowheads="1"/>
          </p:cNvSpPr>
          <p:nvPr/>
        </p:nvSpPr>
        <p:spPr bwMode="auto">
          <a:xfrm>
            <a:off x="7035800" y="1476375"/>
            <a:ext cx="334963" cy="304800"/>
          </a:xfrm>
          <a:prstGeom prst="rect">
            <a:avLst/>
          </a:prstGeom>
          <a:noFill/>
          <a:ln w="9525" algn="ctr">
            <a:noFill/>
            <a:prstDash val="dash"/>
            <a:miter lim="800000"/>
            <a:headEnd/>
            <a:tailEnd/>
          </a:ln>
        </p:spPr>
        <p:txBody>
          <a:bodyPr wrap="none">
            <a:spAutoFit/>
          </a:bodyPr>
          <a:lstStyle/>
          <a:p>
            <a:r>
              <a:rPr lang="en-US" sz="1400" b="1" i="1">
                <a:solidFill>
                  <a:srgbClr val="3333CC"/>
                </a:solidFill>
              </a:rPr>
              <a:t>K</a:t>
            </a:r>
            <a:r>
              <a:rPr lang="en-US" sz="1400" i="1" baseline="-25000">
                <a:solidFill>
                  <a:srgbClr val="3333CC"/>
                </a:solidFill>
              </a:rPr>
              <a:t>t</a:t>
            </a:r>
          </a:p>
        </p:txBody>
      </p:sp>
      <p:sp>
        <p:nvSpPr>
          <p:cNvPr id="2082" name="Text Box 10"/>
          <p:cNvSpPr txBox="1">
            <a:spLocks noChangeArrowheads="1"/>
          </p:cNvSpPr>
          <p:nvPr/>
        </p:nvSpPr>
        <p:spPr bwMode="auto">
          <a:xfrm>
            <a:off x="4675188" y="992188"/>
            <a:ext cx="657225" cy="396875"/>
          </a:xfrm>
          <a:prstGeom prst="rect">
            <a:avLst/>
          </a:prstGeom>
          <a:noFill/>
          <a:ln w="9525" algn="ctr">
            <a:noFill/>
            <a:prstDash val="dash"/>
            <a:miter lim="800000"/>
            <a:headEnd/>
            <a:tailEnd/>
          </a:ln>
        </p:spPr>
        <p:txBody>
          <a:bodyPr wrap="none">
            <a:spAutoFit/>
          </a:bodyPr>
          <a:lstStyle/>
          <a:p>
            <a:r>
              <a:rPr lang="en-US" sz="1000">
                <a:solidFill>
                  <a:srgbClr val="000000"/>
                </a:solidFill>
              </a:rPr>
              <a:t>Volume</a:t>
            </a:r>
          </a:p>
          <a:p>
            <a:r>
              <a:rPr lang="en-US" sz="1000">
                <a:solidFill>
                  <a:srgbClr val="000000"/>
                </a:solidFill>
              </a:rPr>
              <a:t>(units/yr)</a:t>
            </a:r>
          </a:p>
        </p:txBody>
      </p:sp>
      <p:sp>
        <p:nvSpPr>
          <p:cNvPr id="2083" name="Line 16"/>
          <p:cNvSpPr>
            <a:spLocks noChangeShapeType="1"/>
          </p:cNvSpPr>
          <p:nvPr/>
        </p:nvSpPr>
        <p:spPr bwMode="auto">
          <a:xfrm>
            <a:off x="5268913" y="2030413"/>
            <a:ext cx="2170112" cy="0"/>
          </a:xfrm>
          <a:prstGeom prst="line">
            <a:avLst/>
          </a:prstGeom>
          <a:noFill/>
          <a:ln w="9525">
            <a:solidFill>
              <a:schemeClr val="tx1"/>
            </a:solidFill>
            <a:prstDash val="dash"/>
            <a:round/>
            <a:headEnd/>
            <a:tailEnd/>
          </a:ln>
        </p:spPr>
        <p:txBody>
          <a:bodyPr>
            <a:spAutoFit/>
          </a:bodyPr>
          <a:lstStyle/>
          <a:p>
            <a:endParaRPr lang="en-US"/>
          </a:p>
        </p:txBody>
      </p:sp>
      <p:sp>
        <p:nvSpPr>
          <p:cNvPr id="2084" name="Line 18"/>
          <p:cNvSpPr>
            <a:spLocks noChangeShapeType="1"/>
          </p:cNvSpPr>
          <p:nvPr/>
        </p:nvSpPr>
        <p:spPr bwMode="auto">
          <a:xfrm>
            <a:off x="5276850" y="1382713"/>
            <a:ext cx="3173413" cy="0"/>
          </a:xfrm>
          <a:prstGeom prst="line">
            <a:avLst/>
          </a:prstGeom>
          <a:noFill/>
          <a:ln w="9525">
            <a:solidFill>
              <a:schemeClr val="tx1"/>
            </a:solidFill>
            <a:prstDash val="dash"/>
            <a:round/>
            <a:headEnd/>
            <a:tailEnd/>
          </a:ln>
        </p:spPr>
        <p:txBody>
          <a:bodyPr>
            <a:spAutoFit/>
          </a:bodyPr>
          <a:lstStyle/>
          <a:p>
            <a:endParaRPr lang="en-US"/>
          </a:p>
        </p:txBody>
      </p:sp>
      <p:sp>
        <p:nvSpPr>
          <p:cNvPr id="2085" name="Line 20"/>
          <p:cNvSpPr>
            <a:spLocks noChangeShapeType="1"/>
          </p:cNvSpPr>
          <p:nvPr/>
        </p:nvSpPr>
        <p:spPr bwMode="auto">
          <a:xfrm>
            <a:off x="6324600" y="2676525"/>
            <a:ext cx="0" cy="684213"/>
          </a:xfrm>
          <a:prstGeom prst="line">
            <a:avLst/>
          </a:prstGeom>
          <a:noFill/>
          <a:ln w="9525">
            <a:solidFill>
              <a:schemeClr val="tx1"/>
            </a:solidFill>
            <a:prstDash val="dash"/>
            <a:round/>
            <a:headEnd/>
            <a:tailEnd/>
          </a:ln>
        </p:spPr>
        <p:txBody>
          <a:bodyPr wrap="none">
            <a:spAutoFit/>
          </a:bodyPr>
          <a:lstStyle/>
          <a:p>
            <a:endParaRPr lang="en-US"/>
          </a:p>
        </p:txBody>
      </p:sp>
      <p:sp>
        <p:nvSpPr>
          <p:cNvPr id="2086" name="Line 21"/>
          <p:cNvSpPr>
            <a:spLocks noChangeShapeType="1"/>
          </p:cNvSpPr>
          <p:nvPr/>
        </p:nvSpPr>
        <p:spPr bwMode="auto">
          <a:xfrm>
            <a:off x="7407275" y="2028825"/>
            <a:ext cx="0" cy="1339850"/>
          </a:xfrm>
          <a:prstGeom prst="line">
            <a:avLst/>
          </a:prstGeom>
          <a:noFill/>
          <a:ln w="9525">
            <a:solidFill>
              <a:schemeClr val="tx1"/>
            </a:solidFill>
            <a:prstDash val="dash"/>
            <a:round/>
            <a:headEnd/>
            <a:tailEnd/>
          </a:ln>
        </p:spPr>
        <p:txBody>
          <a:bodyPr wrap="none">
            <a:spAutoFit/>
          </a:bodyPr>
          <a:lstStyle/>
          <a:p>
            <a:endParaRPr lang="en-US"/>
          </a:p>
        </p:txBody>
      </p:sp>
      <p:sp>
        <p:nvSpPr>
          <p:cNvPr id="2087" name="Line 22"/>
          <p:cNvSpPr>
            <a:spLocks noChangeShapeType="1"/>
          </p:cNvSpPr>
          <p:nvPr/>
        </p:nvSpPr>
        <p:spPr bwMode="auto">
          <a:xfrm>
            <a:off x="8428038" y="1381125"/>
            <a:ext cx="0" cy="1987550"/>
          </a:xfrm>
          <a:prstGeom prst="line">
            <a:avLst/>
          </a:prstGeom>
          <a:noFill/>
          <a:ln w="9525">
            <a:solidFill>
              <a:schemeClr val="tx1"/>
            </a:solidFill>
            <a:prstDash val="dash"/>
            <a:round/>
            <a:headEnd/>
            <a:tailEnd/>
          </a:ln>
        </p:spPr>
        <p:txBody>
          <a:bodyPr wrap="none">
            <a:spAutoFit/>
          </a:bodyPr>
          <a:lstStyle/>
          <a:p>
            <a:endParaRPr lang="en-US"/>
          </a:p>
        </p:txBody>
      </p:sp>
      <p:sp>
        <p:nvSpPr>
          <p:cNvPr id="2088" name="Text Box 23"/>
          <p:cNvSpPr txBox="1">
            <a:spLocks noChangeArrowheads="1"/>
          </p:cNvSpPr>
          <p:nvPr/>
        </p:nvSpPr>
        <p:spPr bwMode="auto">
          <a:xfrm>
            <a:off x="5137150" y="3362325"/>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89" name="Text Box 24"/>
          <p:cNvSpPr txBox="1">
            <a:spLocks noChangeArrowheads="1"/>
          </p:cNvSpPr>
          <p:nvPr/>
        </p:nvSpPr>
        <p:spPr bwMode="auto">
          <a:xfrm>
            <a:off x="6184900" y="3362325"/>
            <a:ext cx="2159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t</a:t>
            </a:r>
          </a:p>
        </p:txBody>
      </p:sp>
      <p:sp>
        <p:nvSpPr>
          <p:cNvPr id="2090" name="Text Box 25"/>
          <p:cNvSpPr txBox="1">
            <a:spLocks noChangeArrowheads="1"/>
          </p:cNvSpPr>
          <p:nvPr/>
        </p:nvSpPr>
        <p:spPr bwMode="auto">
          <a:xfrm>
            <a:off x="7302500"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t</a:t>
            </a:r>
          </a:p>
        </p:txBody>
      </p:sp>
      <p:sp>
        <p:nvSpPr>
          <p:cNvPr id="2091" name="Text Box 26"/>
          <p:cNvSpPr txBox="1">
            <a:spLocks noChangeArrowheads="1"/>
          </p:cNvSpPr>
          <p:nvPr/>
        </p:nvSpPr>
        <p:spPr bwMode="auto">
          <a:xfrm>
            <a:off x="8313738"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t</a:t>
            </a:r>
          </a:p>
        </p:txBody>
      </p:sp>
      <p:sp>
        <p:nvSpPr>
          <p:cNvPr id="2092" name="Text Box 27"/>
          <p:cNvSpPr txBox="1">
            <a:spLocks noChangeArrowheads="1"/>
          </p:cNvSpPr>
          <p:nvPr/>
        </p:nvSpPr>
        <p:spPr bwMode="auto">
          <a:xfrm>
            <a:off x="4978400" y="3236913"/>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93" name="Text Box 28"/>
          <p:cNvSpPr txBox="1">
            <a:spLocks noChangeArrowheads="1"/>
          </p:cNvSpPr>
          <p:nvPr/>
        </p:nvSpPr>
        <p:spPr bwMode="auto">
          <a:xfrm>
            <a:off x="4978400" y="2589213"/>
            <a:ext cx="2413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k</a:t>
            </a:r>
          </a:p>
        </p:txBody>
      </p:sp>
      <p:sp>
        <p:nvSpPr>
          <p:cNvPr id="2094" name="Text Box 29"/>
          <p:cNvSpPr txBox="1">
            <a:spLocks noChangeArrowheads="1"/>
          </p:cNvSpPr>
          <p:nvPr/>
        </p:nvSpPr>
        <p:spPr bwMode="auto">
          <a:xfrm>
            <a:off x="4978400" y="1958975"/>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k</a:t>
            </a:r>
          </a:p>
        </p:txBody>
      </p:sp>
      <p:sp>
        <p:nvSpPr>
          <p:cNvPr id="2095" name="Text Box 30"/>
          <p:cNvSpPr txBox="1">
            <a:spLocks noChangeArrowheads="1"/>
          </p:cNvSpPr>
          <p:nvPr/>
        </p:nvSpPr>
        <p:spPr bwMode="auto">
          <a:xfrm>
            <a:off x="4978400" y="1308100"/>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k</a:t>
            </a:r>
          </a:p>
        </p:txBody>
      </p:sp>
      <p:sp>
        <p:nvSpPr>
          <p:cNvPr id="2096" name="Line 161"/>
          <p:cNvSpPr>
            <a:spLocks noChangeShapeType="1"/>
          </p:cNvSpPr>
          <p:nvPr/>
        </p:nvSpPr>
        <p:spPr bwMode="auto">
          <a:xfrm>
            <a:off x="6645275" y="2509838"/>
            <a:ext cx="350838" cy="0"/>
          </a:xfrm>
          <a:prstGeom prst="line">
            <a:avLst/>
          </a:prstGeom>
          <a:noFill/>
          <a:ln w="9525">
            <a:solidFill>
              <a:schemeClr val="tx1"/>
            </a:solidFill>
            <a:round/>
            <a:headEnd/>
            <a:tailEnd/>
          </a:ln>
        </p:spPr>
        <p:txBody>
          <a:bodyPr>
            <a:spAutoFit/>
          </a:bodyPr>
          <a:lstStyle/>
          <a:p>
            <a:endParaRPr lang="en-US"/>
          </a:p>
        </p:txBody>
      </p:sp>
      <p:sp>
        <p:nvSpPr>
          <p:cNvPr id="2097" name="Line 162"/>
          <p:cNvSpPr>
            <a:spLocks noChangeShapeType="1"/>
          </p:cNvSpPr>
          <p:nvPr/>
        </p:nvSpPr>
        <p:spPr bwMode="auto">
          <a:xfrm flipV="1">
            <a:off x="6834188" y="2397125"/>
            <a:ext cx="0" cy="112713"/>
          </a:xfrm>
          <a:prstGeom prst="line">
            <a:avLst/>
          </a:prstGeom>
          <a:noFill/>
          <a:ln w="9525">
            <a:solidFill>
              <a:schemeClr val="tx1"/>
            </a:solidFill>
            <a:round/>
            <a:headEnd/>
            <a:tailEnd/>
          </a:ln>
        </p:spPr>
        <p:txBody>
          <a:bodyPr wrap="none">
            <a:spAutoFit/>
          </a:bodyPr>
          <a:lstStyle/>
          <a:p>
            <a:endParaRPr lang="en-US"/>
          </a:p>
        </p:txBody>
      </p:sp>
      <p:sp>
        <p:nvSpPr>
          <p:cNvPr id="2098" name="Rectangle 165"/>
          <p:cNvSpPr>
            <a:spLocks noChangeArrowheads="1"/>
          </p:cNvSpPr>
          <p:nvPr/>
        </p:nvSpPr>
        <p:spPr bwMode="auto">
          <a:xfrm>
            <a:off x="6799263" y="2295525"/>
            <a:ext cx="24765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g</a:t>
            </a:r>
          </a:p>
        </p:txBody>
      </p:sp>
      <p:sp>
        <p:nvSpPr>
          <p:cNvPr id="2099" name="Text Box 168"/>
          <p:cNvSpPr txBox="1">
            <a:spLocks noChangeArrowheads="1"/>
          </p:cNvSpPr>
          <p:nvPr/>
        </p:nvSpPr>
        <p:spPr bwMode="auto">
          <a:xfrm>
            <a:off x="8510588" y="3349625"/>
            <a:ext cx="452437" cy="244475"/>
          </a:xfrm>
          <a:prstGeom prst="rect">
            <a:avLst/>
          </a:prstGeom>
          <a:noFill/>
          <a:ln w="9525" algn="ctr">
            <a:noFill/>
            <a:prstDash val="dash"/>
            <a:miter lim="800000"/>
            <a:headEnd/>
            <a:tailEnd/>
          </a:ln>
        </p:spPr>
        <p:txBody>
          <a:bodyPr wrap="none">
            <a:spAutoFit/>
          </a:bodyPr>
          <a:lstStyle/>
          <a:p>
            <a:r>
              <a:rPr lang="en-US" sz="1000">
                <a:solidFill>
                  <a:srgbClr val="000000"/>
                </a:solidFill>
              </a:rPr>
              <a:t>Time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dirty="0" smtClean="0">
                <a:latin typeface="Albertus Extra Bold"/>
              </a:rPr>
              <a:t>Capacity Timing Optimization: Drivers</a:t>
            </a:r>
            <a:r>
              <a:rPr lang="en-US" dirty="0" smtClean="0"/>
              <a:t> </a:t>
            </a:r>
            <a:br>
              <a:rPr lang="en-US" dirty="0" smtClean="0"/>
            </a:br>
            <a:r>
              <a:rPr lang="en-US" dirty="0" smtClean="0"/>
              <a:t>	Insights from basic timing model</a:t>
            </a:r>
          </a:p>
        </p:txBody>
      </p:sp>
      <p:sp>
        <p:nvSpPr>
          <p:cNvPr id="29699" name="Rectangle 3"/>
          <p:cNvSpPr>
            <a:spLocks noGrp="1" noChangeArrowheads="1"/>
          </p:cNvSpPr>
          <p:nvPr>
            <p:ph type="body" idx="1"/>
          </p:nvPr>
        </p:nvSpPr>
        <p:spPr/>
        <p:txBody>
          <a:bodyPr/>
          <a:lstStyle/>
          <a:p>
            <a:pPr eaLnBrk="1" hangingPunct="1"/>
            <a:r>
              <a:rPr lang="en-US" smtClean="0"/>
              <a:t>Timing driver insights from the basic timing model:</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Other timing drivers that are not covered in the basic model:</a:t>
            </a:r>
          </a:p>
          <a:p>
            <a:pPr eaLnBrk="1" hangingPunct="1"/>
            <a:endParaRPr lang="en-US" smtClean="0"/>
          </a:p>
        </p:txBody>
      </p:sp>
      <p:graphicFrame>
        <p:nvGraphicFramePr>
          <p:cNvPr id="323660" name="Group 76"/>
          <p:cNvGraphicFramePr>
            <a:graphicFrameLocks noGrp="1"/>
          </p:cNvGraphicFramePr>
          <p:nvPr/>
        </p:nvGraphicFramePr>
        <p:xfrm>
          <a:off x="252413" y="1589088"/>
          <a:ext cx="8521700" cy="1737360"/>
        </p:xfrm>
        <a:graphic>
          <a:graphicData uri="http://schemas.openxmlformats.org/drawingml/2006/table">
            <a:tbl>
              <a:tblPr/>
              <a:tblGrid>
                <a:gridCol w="3217862"/>
                <a:gridCol w="3165475"/>
                <a:gridCol w="2138363"/>
              </a:tblGrid>
              <a:tr h="4460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rgbClr val="FF0000"/>
                          </a:solidFill>
                          <a:effectLst/>
                          <a:latin typeface="Times New Roman" pitchFamily="18" charset="0"/>
                        </a:rPr>
                        <a:t>Driver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capacity size </a:t>
                      </a:r>
                      <a:r>
                        <a:rPr kumimoji="0" lang="en-US" sz="1800" b="0" i="1" u="none" strike="noStrike" cap="none" normalizeH="0" baseline="0" smtClean="0">
                          <a:ln>
                            <a:noFill/>
                          </a:ln>
                          <a:solidFill>
                            <a:schemeClr val="tx1"/>
                          </a:solidFill>
                          <a:effectLst/>
                          <a:latin typeface="Times New Roman" pitchFamily="18" charset="0"/>
                        </a:rPr>
                        <a:t>k</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and timing </a:t>
                      </a:r>
                      <a:r>
                        <a:rPr kumimoji="0" lang="en-US" sz="1800" b="0" i="1" u="none" strike="noStrike" cap="none" normalizeH="0" baseline="0" smtClean="0">
                          <a:ln>
                            <a:noFill/>
                          </a:ln>
                          <a:solidFill>
                            <a:schemeClr val="tx1"/>
                          </a:solidFill>
                          <a:effectLst/>
                          <a:latin typeface="Times New Roman" pitchFamily="18" charset="0"/>
                        </a:rPr>
                        <a:t>t</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PV(cost)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Greater scale economies (</a:t>
                      </a:r>
                      <a:r>
                        <a:rPr kumimoji="0" lang="en-US" sz="1800" b="0" i="1" u="none" strike="noStrike" cap="none" normalizeH="0" baseline="0" smtClean="0">
                          <a:ln>
                            <a:noFill/>
                          </a:ln>
                          <a:solidFill>
                            <a:schemeClr val="tx1"/>
                          </a:solidFill>
                          <a:effectLst/>
                          <a:latin typeface="Symbol" pitchFamily="18" charset="2"/>
                          <a:cs typeface="Times New Roman" pitchFamily="18" charset="0"/>
                        </a:rPr>
                        <a:t>a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Smaller discount rate (</a:t>
                      </a:r>
                      <a:r>
                        <a:rPr kumimoji="0" lang="en-US" sz="1800" b="0" i="1" u="none" strike="noStrike" cap="none" normalizeH="0" baseline="0" smtClean="0">
                          <a:ln>
                            <a:noFill/>
                          </a:ln>
                          <a:solidFill>
                            <a:schemeClr val="tx1"/>
                          </a:solidFill>
                          <a:effectLst/>
                          <a:latin typeface="Times New Roman" pitchFamily="18" charset="0"/>
                          <a:cs typeface="Times New Roman" pitchFamily="18" charset="0"/>
                        </a:rPr>
                        <a:t>r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492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Greater demand growth (</a:t>
                      </a:r>
                      <a:r>
                        <a:rPr kumimoji="0" lang="en-US" sz="1800" b="0" i="1" u="none" strike="noStrike" cap="none" normalizeH="0" baseline="0" dirty="0" smtClean="0">
                          <a:ln>
                            <a:noFill/>
                          </a:ln>
                          <a:solidFill>
                            <a:schemeClr val="tx1"/>
                          </a:solidFill>
                          <a:effectLst/>
                          <a:latin typeface="Times New Roman" pitchFamily="18" charset="0"/>
                          <a:cs typeface="Times New Roman" pitchFamily="18" charset="0"/>
                        </a:rPr>
                        <a:t>g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Value of Waiting</a:t>
            </a:r>
            <a:endParaRPr lang="en-US" dirty="0"/>
          </a:p>
        </p:txBody>
      </p:sp>
      <p:grpSp>
        <p:nvGrpSpPr>
          <p:cNvPr id="3" name="Group 3"/>
          <p:cNvGrpSpPr/>
          <p:nvPr/>
        </p:nvGrpSpPr>
        <p:grpSpPr>
          <a:xfrm>
            <a:off x="1998865" y="2188092"/>
            <a:ext cx="4236248" cy="2881983"/>
            <a:chOff x="4532375" y="2125488"/>
            <a:chExt cx="4236248" cy="2881983"/>
          </a:xfrm>
        </p:grpSpPr>
        <p:sp>
          <p:nvSpPr>
            <p:cNvPr id="5" name="Rectangle 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Connector 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9" name="TextBox 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10" name="TextBox 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11" name="Straight Arrow Connector 10"/>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14" name="Freeform 13"/>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Freeform 14"/>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18" name="TextBox 17"/>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19" name="TextBox 18"/>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5415</TotalTime>
  <Words>7875</Words>
  <Application>Microsoft Office PowerPoint</Application>
  <PresentationFormat>On-screen Show (4:3)</PresentationFormat>
  <Paragraphs>1058</Paragraphs>
  <Slides>39</Slides>
  <Notes>37</Notes>
  <HiddenSlides>0</HiddenSlides>
  <MMClips>0</MMClips>
  <ScaleCrop>false</ScaleCrop>
  <HeadingPairs>
    <vt:vector size="6" baseType="variant">
      <vt:variant>
        <vt:lpstr>Theme</vt:lpstr>
      </vt:variant>
      <vt:variant>
        <vt:i4>5</vt:i4>
      </vt:variant>
      <vt:variant>
        <vt:lpstr>Embedded OLE Servers</vt:lpstr>
      </vt:variant>
      <vt:variant>
        <vt:i4>3</vt:i4>
      </vt:variant>
      <vt:variant>
        <vt:lpstr>Slide Titles</vt:lpstr>
      </vt:variant>
      <vt:variant>
        <vt:i4>39</vt:i4>
      </vt:variant>
    </vt:vector>
  </HeadingPairs>
  <TitlesOfParts>
    <vt:vector size="47" baseType="lpstr">
      <vt:lpstr>4_Cachon_Slide_Template</vt:lpstr>
      <vt:lpstr>Cachon_Slide_Template</vt:lpstr>
      <vt:lpstr>Default Design</vt:lpstr>
      <vt:lpstr>2_Cachon_Slide_Template</vt:lpstr>
      <vt:lpstr>5_Cachon_Slide_Template</vt:lpstr>
      <vt:lpstr>Equation</vt:lpstr>
      <vt:lpstr>Microsoft Office Excel 97-2003 Worksheet</vt:lpstr>
      <vt:lpstr>Chart</vt:lpstr>
      <vt:lpstr>Slide 1</vt:lpstr>
      <vt:lpstr>iPhone Estimated Quarterly Sales</vt:lpstr>
      <vt:lpstr>Slide 3</vt:lpstr>
      <vt:lpstr>Capacity Timing Strategies  Leading, Chasing, and Lagging Timing Strategies</vt:lpstr>
      <vt:lpstr>Capacity Timing Strategies   Hybrid timing strategy between lead and lag: Smoothing</vt:lpstr>
      <vt:lpstr>Scale Economies in Capacity Expansion</vt:lpstr>
      <vt:lpstr>Capacity Timing Optimization   A basic timing model</vt:lpstr>
      <vt:lpstr>Capacity Timing Optimization: Drivers   Insights from basic timing model</vt:lpstr>
      <vt:lpstr>The Value of Waiting</vt:lpstr>
      <vt:lpstr>Capacity Timing &amp; Abandonment Options  Eli Lilly cancels manufacturing project in Prince William</vt:lpstr>
      <vt:lpstr>Capacity Timing: Valuation and Optimization   </vt:lpstr>
      <vt:lpstr>Real Option Valuation:  Acer Example 4.2 (p. 131)</vt:lpstr>
      <vt:lpstr>Real Options:  Acer Example: 1. Expand Now</vt:lpstr>
      <vt:lpstr>Real Options:  Acer Example: 2. Wait</vt:lpstr>
      <vt:lpstr>Capacity Timing and Adjustment  Guidelines for speed and flexibility</vt:lpstr>
      <vt:lpstr>Capacity Timing and Adjustment   Factors that Influence Expansion Strategy </vt:lpstr>
      <vt:lpstr>Slide 17</vt:lpstr>
      <vt:lpstr>Goldwind USA Xinjiang Goldwind Science and Technology Company</vt:lpstr>
      <vt:lpstr>Capacity Location  Globalization and operations</vt:lpstr>
      <vt:lpstr>Slide 20</vt:lpstr>
      <vt:lpstr>Capacity Location:  Four types of analyses</vt:lpstr>
      <vt:lpstr>US product distribution for a major appliance manufacturer </vt:lpstr>
      <vt:lpstr>Capacity Location: Strategic analysis   Strategic role of a foreign location</vt:lpstr>
      <vt:lpstr>Offshoring – is the honeymoon over?</vt:lpstr>
      <vt:lpstr>Global dual sourcing is a challenge for many companies</vt:lpstr>
      <vt:lpstr>Mini-Case: Mexico-China? </vt:lpstr>
      <vt:lpstr>Global Networks:   Total Landed Cost </vt:lpstr>
      <vt:lpstr>Optimize global network allocation using Total Landed Cost</vt:lpstr>
      <vt:lpstr>Working capital includes inventory, which has several components</vt:lpstr>
      <vt:lpstr>Safety Stocks &amp; Service Levels:   The relationship</vt:lpstr>
      <vt:lpstr>LEX 100021: single sourcing from Mexico </vt:lpstr>
      <vt:lpstr>Learning Points</vt:lpstr>
      <vt:lpstr>Slide 33</vt:lpstr>
      <vt:lpstr>Capacity Location: Network analysis  Should a network be centralized or distributed?</vt:lpstr>
      <vt:lpstr>Capacity Location: Network analysis   Capacity timing and location interact</vt:lpstr>
      <vt:lpstr>Capacity Location: Spatial analysis   Poppies Int’l</vt:lpstr>
      <vt:lpstr>Capacity Location: Spatial analysis US product distribution for a major appliance manufacturer </vt:lpstr>
      <vt:lpstr>General Rationale for Offshoring</vt:lpstr>
      <vt:lpstr>Capacity Location interacts with Sizing and Timing  CargoLifter AG</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384</cp:revision>
  <cp:lastPrinted>1998-09-23T22:10:47Z</cp:lastPrinted>
  <dcterms:created xsi:type="dcterms:W3CDTF">1998-09-22T23:11:58Z</dcterms:created>
  <dcterms:modified xsi:type="dcterms:W3CDTF">2011-02-03T20:00:05Z</dcterms:modified>
</cp:coreProperties>
</file>